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8" r:id="rId3"/>
    <p:sldId id="287" r:id="rId4"/>
    <p:sldId id="286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05" r:id="rId21"/>
    <p:sldId id="307" r:id="rId22"/>
    <p:sldId id="308" r:id="rId23"/>
    <p:sldId id="306" r:id="rId24"/>
    <p:sldId id="310" r:id="rId25"/>
    <p:sldId id="309" r:id="rId26"/>
    <p:sldId id="311" r:id="rId27"/>
    <p:sldId id="312" r:id="rId28"/>
    <p:sldId id="313" r:id="rId29"/>
    <p:sldId id="314" r:id="rId30"/>
    <p:sldId id="31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4A7"/>
    <a:srgbClr val="0067B4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07" autoAdjust="0"/>
  </p:normalViewPr>
  <p:slideViewPr>
    <p:cSldViewPr>
      <p:cViewPr varScale="1">
        <p:scale>
          <a:sx n="83" d="100"/>
          <a:sy n="83" d="100"/>
        </p:scale>
        <p:origin x="1816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1" d="100"/>
          <a:sy n="71" d="100"/>
        </p:scale>
        <p:origin x="3480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A1C4-B687-4E30-99F7-C9A153131A6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7EFC5-40E2-48B1-BC57-D9506227C5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68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F010-1595-4B17-88C6-2AB7A99C21FD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EB130-C47B-4912-914A-D788548B02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不忘初心。</a:t>
            </a:r>
            <a:endParaRPr lang="en-US" altLang="zh-CN" dirty="0" smtClean="0"/>
          </a:p>
          <a:p>
            <a:r>
              <a:rPr lang="zh-CN" altLang="en-US" dirty="0" smtClean="0"/>
              <a:t>学习算法是为了更好地利用计算机解决问题，是训练计算思维的重要手段，意在提高问题抽象、建模、求解的能力，让大家</a:t>
            </a:r>
            <a:r>
              <a:rPr lang="zh-CN" altLang="en-US" dirty="0" smtClean="0"/>
              <a:t>变成计算机</a:t>
            </a:r>
            <a:r>
              <a:rPr lang="zh-CN" altLang="en-US" dirty="0" smtClean="0"/>
              <a:t>解题的专家。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EB130-C47B-4912-914A-D788548B02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83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DEDC74E-581A-42DF-B557-5605B8D8B503}" type="slidenum">
              <a:rPr lang="zh-CN" altLang="zh-CN"/>
              <a:pPr eaLnBrk="1" hangingPunct="1"/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77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16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183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6833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针对每个子问题，记录下这个子问题最优解的第一“刀”位置即可。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939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19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18930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24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669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所有的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矩阵；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p0,…,</a:t>
            </a:r>
            <a:r>
              <a:rPr lang="en-US" altLang="zh-CN" dirty="0" err="1" smtClean="0"/>
              <a:t>pn</a:t>
            </a:r>
            <a:r>
              <a:rPr lang="en-US" altLang="zh-CN" dirty="0" smtClean="0"/>
              <a:t>,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个矩阵，其中</a:t>
            </a:r>
            <a:r>
              <a:rPr lang="en-US" altLang="zh-CN" dirty="0" smtClean="0"/>
              <a:t>pi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pj</a:t>
            </a:r>
            <a:r>
              <a:rPr lang="zh-CN" altLang="en-US" dirty="0" smtClean="0"/>
              <a:t>表示</a:t>
            </a:r>
            <a:r>
              <a:rPr lang="en-US" altLang="zh-CN" dirty="0" err="1" smtClean="0"/>
              <a:t>Mpi,pj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m</a:t>
            </a:r>
            <a:r>
              <a:rPr lang="zh-CN" altLang="en-US" dirty="0" smtClean="0"/>
              <a:t>矩阵：</a:t>
            </a:r>
            <a:r>
              <a:rPr lang="en-US" altLang="zh-CN" dirty="0" smtClean="0"/>
              <a:t>m[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个矩阵到第</a:t>
            </a:r>
            <a:r>
              <a:rPr lang="en-US" altLang="zh-CN" dirty="0" smtClean="0"/>
              <a:t>j</a:t>
            </a:r>
            <a:r>
              <a:rPr lang="zh-CN" altLang="en-US" dirty="0" smtClean="0"/>
              <a:t>个矩阵的最优标量计算数；</a:t>
            </a:r>
            <a:endParaRPr lang="en-US" altLang="zh-CN" dirty="0" smtClean="0"/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矩阵：</a:t>
            </a:r>
            <a:r>
              <a:rPr lang="en-US" altLang="zh-CN" dirty="0" smtClean="0"/>
              <a:t>s[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个矩阵到第</a:t>
            </a:r>
            <a:r>
              <a:rPr lang="en-US" altLang="zh-CN" dirty="0" smtClean="0"/>
              <a:t>j</a:t>
            </a:r>
            <a:r>
              <a:rPr lang="zh-CN" altLang="en-US" dirty="0" smtClean="0"/>
              <a:t>个矩阵的最优计算方案中的第一“刀”：对应的分割点；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CE94D46-8AFA-4CE5-82FC-8A4EB2415A4F}" type="slidenum">
              <a:rPr lang="zh-CN" altLang="zh-CN"/>
              <a:pPr eaLnBrk="1" hangingPunct="1"/>
              <a:t>28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8974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C6E11-19EB-4F99-8215-131B6DC77617}" type="slidenum">
              <a:rPr lang="zh-CN" altLang="zh-CN" smtClean="0"/>
              <a:pPr/>
              <a:t>29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3110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altLang="zh-CN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9/26/2021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918648" cy="1829761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67B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算法设计与分析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动态规划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1340768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问题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4:</a:t>
            </a:r>
          </a:p>
          <a:p>
            <a:pPr lvl="0">
              <a:defRPr/>
            </a:pP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可行解个数：可能的割法数量是多少？</a:t>
            </a:r>
            <a:endParaRPr lang="en-US" altLang="zh-CN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699792" y="3697034"/>
                <a:ext cx="11914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40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697034"/>
                <a:ext cx="119148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485710" y="3686781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穷尽搜索复杂度过高！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1520" y="4308467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直接的想法：在寻找最优解的过程中，能不能减少搜索的解空间？</a:t>
            </a:r>
            <a:r>
              <a:rPr lang="en-US" altLang="zh-CN" sz="3200" dirty="0" smtClean="0"/>
              <a:t>                                            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7518" y="566124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关键</a:t>
            </a:r>
            <a:r>
              <a:rPr lang="zh-CN" altLang="en-US" sz="3200" dirty="0" smtClean="0">
                <a:solidFill>
                  <a:srgbClr val="C00000"/>
                </a:solidFill>
              </a:rPr>
              <a:t>点：最优解具有什么性质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8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从试一试开始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1484784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如果最优解中有切割，那么考虑</a:t>
            </a:r>
            <a:r>
              <a:rPr lang="zh-CN" altLang="en-US" sz="48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第一刀，该割在</a:t>
            </a:r>
            <a:r>
              <a:rPr lang="zh-CN" altLang="en-US" sz="4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何处</a:t>
            </a:r>
            <a:endParaRPr lang="zh-CN" altLang="en-US" sz="4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圆柱形 5"/>
          <p:cNvSpPr/>
          <p:nvPr/>
        </p:nvSpPr>
        <p:spPr>
          <a:xfrm rot="5400000">
            <a:off x="3969550" y="3191061"/>
            <a:ext cx="468903" cy="17124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柱形 6"/>
          <p:cNvSpPr/>
          <p:nvPr/>
        </p:nvSpPr>
        <p:spPr>
          <a:xfrm rot="5400000">
            <a:off x="5345956" y="3398904"/>
            <a:ext cx="468903" cy="1296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88111" y="3812816"/>
            <a:ext cx="79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r</a:t>
            </a:r>
            <a:r>
              <a:rPr lang="en-US" altLang="zh-CN" sz="2800" baseline="-25000" dirty="0" err="1" smtClean="0"/>
              <a:t>n</a:t>
            </a:r>
            <a:r>
              <a:rPr lang="en-US" altLang="zh-CN" sz="2800" dirty="0" smtClean="0"/>
              <a:t>: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4019302" y="344348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656" y="4869160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只有</a:t>
            </a:r>
            <a:r>
              <a:rPr lang="en-US" altLang="zh-CN" sz="3200" dirty="0" smtClean="0"/>
              <a:t>n-1</a:t>
            </a:r>
            <a:r>
              <a:rPr lang="zh-CN" altLang="en-US" sz="3200" dirty="0" smtClean="0"/>
              <a:t>种可能，可以穷举搜索</a:t>
            </a:r>
            <a:endParaRPr lang="en-US" altLang="zh-CN" sz="32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1358939" y="5694671"/>
            <a:ext cx="7402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</a:rPr>
              <a:t>但如何比较不同切割方案之间的好坏呢？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65174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zh-CN" altLang="en-US" sz="3200" dirty="0" smtClean="0"/>
              <a:t>考虑最优解中的第一刀将棒子分成两段，那么其余刀必然构成了两段棒子分割的最优解</a:t>
            </a:r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最优子结构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978550"/>
            <a:ext cx="8568952" cy="657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536" y="2438168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F0"/>
                </a:solidFill>
              </a:rPr>
              <a:t>递归</a:t>
            </a:r>
            <a:r>
              <a:rPr lang="zh-CN" altLang="en-US" sz="3200" dirty="0" smtClean="0">
                <a:solidFill>
                  <a:srgbClr val="00B0F0"/>
                </a:solidFill>
              </a:rPr>
              <a:t>式：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9592" y="3636505"/>
            <a:ext cx="5400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9512" y="393752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棒长为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时的最优值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2267744" y="3647466"/>
            <a:ext cx="5400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646471" y="3641590"/>
            <a:ext cx="1584176" cy="1175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51720" y="390822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不割时的目标值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646471" y="396288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第一刀割在</a:t>
            </a:r>
            <a:r>
              <a:rPr lang="en-US" altLang="zh-CN" dirty="0" smtClean="0"/>
              <a:t>2</a:t>
            </a:r>
            <a:r>
              <a:rPr lang="zh-CN" altLang="en-US" dirty="0" smtClean="0"/>
              <a:t>处时的最优值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2142" y="4837232"/>
            <a:ext cx="2729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B0F0"/>
                </a:solidFill>
              </a:rPr>
              <a:t>简化的递归式：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5376049"/>
            <a:ext cx="3744416" cy="9300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18952" y="5548701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</a:rPr>
              <a:t>问题</a:t>
            </a:r>
            <a:r>
              <a:rPr lang="en-US" altLang="zh-CN" sz="3200" dirty="0" smtClean="0">
                <a:solidFill>
                  <a:srgbClr val="C00000"/>
                </a:solidFill>
              </a:rPr>
              <a:t>5</a:t>
            </a:r>
            <a:r>
              <a:rPr lang="zh-CN" altLang="en-US" sz="3200" dirty="0" smtClean="0">
                <a:solidFill>
                  <a:srgbClr val="C00000"/>
                </a:solidFill>
              </a:rPr>
              <a:t>：</a:t>
            </a:r>
            <a:r>
              <a:rPr lang="en-US" altLang="zh-CN" sz="3200" dirty="0" smtClean="0">
                <a:solidFill>
                  <a:srgbClr val="C00000"/>
                </a:solidFill>
              </a:rPr>
              <a:t>Why?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递归的解法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96752"/>
            <a:ext cx="3744416" cy="93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62" y="2361685"/>
            <a:ext cx="659847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递归的解法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5249446" cy="2291451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4572000" y="980728"/>
            <a:ext cx="4436947" cy="215443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44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44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6</a:t>
            </a:r>
            <a:r>
              <a:rPr lang="zh-CN" altLang="en-US" sz="44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：</a:t>
            </a:r>
            <a:endParaRPr lang="en-US" altLang="zh-CN" sz="4400" b="1" dirty="0">
              <a:ln/>
              <a:solidFill>
                <a:schemeClr val="accent3"/>
              </a:solidFill>
              <a:latin typeface="Arial" charset="0"/>
              <a:ea typeface="宋体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4000" b="1" dirty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为什么这个算法注定是低效率的</a:t>
            </a:r>
            <a:r>
              <a:rPr lang="en-US" altLang="zh-CN" sz="4000" b="1" dirty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?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89040"/>
            <a:ext cx="4471309" cy="2789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823" y="4357014"/>
            <a:ext cx="3744416" cy="1376242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5796136" y="3708942"/>
            <a:ext cx="720080" cy="1034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88224" y="3398294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</a:rPr>
              <a:t>调用次数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5741035"/>
            <a:ext cx="2088232" cy="6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1484784"/>
            <a:ext cx="763284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7: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1200"/>
              </a:spcBef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用循环的方法计算第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</a:t>
            </a: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个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Fibonacci</a:t>
            </a: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数效率会很高，这对你有什么启发吗？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2661"/>
            <a:ext cx="5761038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908198"/>
            <a:ext cx="439261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5148263" y="2276623"/>
            <a:ext cx="295275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triped Right Arrow 3"/>
          <p:cNvSpPr/>
          <p:nvPr/>
        </p:nvSpPr>
        <p:spPr>
          <a:xfrm rot="12696067">
            <a:off x="3389127" y="1567196"/>
            <a:ext cx="902650" cy="360040"/>
          </a:xfrm>
          <a:prstGeom prst="stripedRightArrow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43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716486"/>
            <a:ext cx="494347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39750" y="3860948"/>
            <a:ext cx="2592388" cy="0"/>
          </a:xfrm>
          <a:prstGeom prst="line">
            <a:avLst/>
          </a:prstGeom>
          <a:ln w="3175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33800" y="3429148"/>
            <a:ext cx="4583113" cy="0"/>
          </a:xfrm>
          <a:prstGeom prst="line">
            <a:avLst/>
          </a:prstGeom>
          <a:ln w="3175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32138" y="3429148"/>
            <a:ext cx="601662" cy="431800"/>
          </a:xfrm>
          <a:prstGeom prst="line">
            <a:avLst/>
          </a:prstGeom>
          <a:ln w="31750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03313" y="4608661"/>
            <a:ext cx="20161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复杂度均降到平方级！</a:t>
            </a:r>
          </a:p>
        </p:txBody>
      </p:sp>
      <p:sp>
        <p:nvSpPr>
          <p:cNvPr id="2" name="矩形 1"/>
          <p:cNvSpPr/>
          <p:nvPr/>
        </p:nvSpPr>
        <p:spPr>
          <a:xfrm>
            <a:off x="755650" y="1342043"/>
            <a:ext cx="2016150" cy="574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004048" y="5562748"/>
            <a:ext cx="122413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24076" y="2024265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前面已算过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8480" y="2634153"/>
            <a:ext cx="5239743" cy="574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88223" y="2771162"/>
            <a:ext cx="2340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每个子问题算一次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0453"/>
          </a:xfrm>
        </p:spPr>
        <p:txBody>
          <a:bodyPr/>
          <a:lstStyle/>
          <a:p>
            <a:r>
              <a:rPr lang="zh-CN" altLang="en-US" dirty="0" smtClean="0"/>
              <a:t>动态规划算法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3733800" y="4077072"/>
            <a:ext cx="1414463" cy="0"/>
          </a:xfrm>
          <a:prstGeom prst="line">
            <a:avLst/>
          </a:prstGeom>
          <a:ln w="57150">
            <a:solidFill>
              <a:srgbClr val="F2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/>
          <p:cNvSpPr/>
          <p:nvPr/>
        </p:nvSpPr>
        <p:spPr>
          <a:xfrm>
            <a:off x="7054961" y="3687108"/>
            <a:ext cx="20541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8</a:t>
            </a:r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：</a:t>
            </a:r>
            <a:endParaRPr lang="en-US" altLang="zh-CN" sz="36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为什么叫</a:t>
            </a:r>
            <a:endParaRPr lang="en-US" altLang="zh-CN" sz="3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自底向上？</a:t>
            </a:r>
            <a:endParaRPr lang="en-US" altLang="zh-C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4" grpId="0" animBg="1"/>
      <p:bldP spid="15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9" y="260648"/>
            <a:ext cx="39604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问题</a:t>
            </a:r>
            <a:r>
              <a:rPr lang="en-US" altLang="zh-CN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9</a:t>
            </a:r>
            <a:r>
              <a:rPr lang="zh-CN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：</a:t>
            </a:r>
            <a:endParaRPr lang="en-US" altLang="zh-CN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消除</a:t>
            </a:r>
            <a:r>
              <a:rPr lang="zh-CN" alt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重复计算，甚至完全消除递归的关键是什么？</a:t>
            </a:r>
            <a:endParaRPr lang="en-US" altLang="zh-CN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charset="0"/>
              <a:ea typeface="宋体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444208" y="1988840"/>
            <a:ext cx="2232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关键是次序！</a:t>
            </a:r>
          </a:p>
        </p:txBody>
      </p:sp>
      <p:sp>
        <p:nvSpPr>
          <p:cNvPr id="5" name="Rectangle 1"/>
          <p:cNvSpPr/>
          <p:nvPr/>
        </p:nvSpPr>
        <p:spPr>
          <a:xfrm>
            <a:off x="530007" y="3260883"/>
            <a:ext cx="8613993" cy="236988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40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40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10</a:t>
            </a:r>
            <a:r>
              <a:rPr lang="zh-CN" altLang="en-US" sz="40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：</a:t>
            </a:r>
            <a:endParaRPr lang="en-US" altLang="zh-CN" sz="4000" b="1" dirty="0" smtClean="0">
              <a:ln/>
              <a:solidFill>
                <a:schemeClr val="accent3"/>
              </a:soli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36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完全消除递归是因为“前面”每个子问题的解均能“查”到。为什么上述问题只需要一维数组就可以存取所有子问题的解？</a:t>
            </a:r>
            <a:endParaRPr lang="en-US" altLang="zh-CN" sz="3600" b="1" dirty="0">
              <a:ln/>
              <a:solidFill>
                <a:schemeClr val="accent3"/>
              </a:solidFill>
              <a:latin typeface="Arial" charset="0"/>
              <a:ea typeface="宋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81" y="116632"/>
            <a:ext cx="1651190" cy="31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1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1139825"/>
          </a:xfrm>
        </p:spPr>
        <p:txBody>
          <a:bodyPr/>
          <a:lstStyle/>
          <a:p>
            <a:r>
              <a:rPr lang="zh-CN" altLang="en-US" smtClean="0"/>
              <a:t>最优值和最优解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95288" y="1628776"/>
            <a:ext cx="8229600" cy="89083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最优值还不是解，我们需要得到实现最优值的“</a:t>
            </a:r>
            <a:r>
              <a:rPr lang="zh-CN" altLang="en-US" b="1" dirty="0" smtClean="0">
                <a:solidFill>
                  <a:srgbClr val="FF0000"/>
                </a:solidFill>
              </a:rPr>
              <a:t>那个解</a:t>
            </a:r>
            <a:r>
              <a:rPr lang="zh-CN" altLang="en-US" dirty="0" smtClean="0"/>
              <a:t>”。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8" y="2519612"/>
            <a:ext cx="8064896" cy="153888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charset="0"/>
                <a:ea typeface="宋体" charset="-122"/>
              </a:rPr>
              <a:t>问题</a:t>
            </a:r>
            <a:r>
              <a:rPr lang="en-US" altLang="zh-CN" sz="4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charset="0"/>
                <a:ea typeface="宋体" charset="-122"/>
              </a:rPr>
              <a:t>11</a:t>
            </a:r>
            <a:r>
              <a:rPr lang="zh-CN" altLang="en-US" sz="4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charset="0"/>
                <a:ea typeface="宋体" charset="-122"/>
              </a:rPr>
              <a:t>：</a:t>
            </a:r>
            <a:endParaRPr lang="en-US" altLang="zh-CN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charset="0"/>
              <a:ea typeface="宋体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charset="0"/>
                <a:ea typeface="宋体" charset="-122"/>
              </a:rPr>
              <a:t>我们怎么能从“值”得到“解”？</a:t>
            </a:r>
            <a:endParaRPr lang="en-US" altLang="zh-CN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11960" y="4149080"/>
            <a:ext cx="36004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再加一个数组，跟踪最优值获得的过程。</a:t>
            </a:r>
          </a:p>
        </p:txBody>
      </p:sp>
      <p:sp>
        <p:nvSpPr>
          <p:cNvPr id="7" name="Rectangle 1"/>
          <p:cNvSpPr/>
          <p:nvPr/>
        </p:nvSpPr>
        <p:spPr>
          <a:xfrm>
            <a:off x="1259632" y="5013176"/>
            <a:ext cx="7596336" cy="113877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defRPr/>
            </a:pPr>
            <a:r>
              <a:rPr lang="zh-CN" altLang="en-US" sz="36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36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12</a:t>
            </a:r>
            <a:r>
              <a:rPr lang="zh-CN" altLang="en-US" sz="36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：</a:t>
            </a:r>
            <a:endParaRPr lang="en-US" altLang="zh-CN" sz="3600" b="1" dirty="0" smtClean="0">
              <a:ln/>
              <a:solidFill>
                <a:schemeClr val="accent3"/>
              </a:soli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3200" b="1" dirty="0" smtClean="0">
                <a:ln/>
                <a:solidFill>
                  <a:schemeClr val="accent3"/>
                </a:solidFill>
                <a:latin typeface="Arial" charset="0"/>
                <a:ea typeface="宋体" charset="-122"/>
              </a:rPr>
              <a:t>在上述问题中，增加的数组应该记录什么？</a:t>
            </a:r>
            <a:endParaRPr lang="en-US" altLang="zh-CN" sz="3200" b="1" dirty="0">
              <a:ln/>
              <a:solidFill>
                <a:schemeClr val="accent3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85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2492375"/>
            <a:ext cx="4094163" cy="326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5186363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763713" y="1196975"/>
            <a:ext cx="36718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triped Right Arrow 3"/>
          <p:cNvSpPr/>
          <p:nvPr/>
        </p:nvSpPr>
        <p:spPr>
          <a:xfrm rot="3567171">
            <a:off x="3524130" y="1678366"/>
            <a:ext cx="1190893" cy="504056"/>
          </a:xfrm>
          <a:prstGeom prst="stripedRightArrow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0"/>
            <a:tileRect r="-100000" b="-100000"/>
          </a:gradFill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1397000"/>
            <a:ext cx="36734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200650" y="4856163"/>
            <a:ext cx="1150938" cy="360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395536" y="3824761"/>
            <a:ext cx="3096542" cy="1384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defRPr/>
            </a:pPr>
            <a:r>
              <a:rPr lang="en-US" altLang="zh-CN" sz="2800" b="1" i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800" b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[</a:t>
            </a:r>
            <a:r>
              <a:rPr lang="en-US" altLang="zh-CN" sz="2800" b="1" i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j</a:t>
            </a:r>
            <a:r>
              <a:rPr lang="en-US" altLang="zh-CN" sz="2800" b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]</a:t>
            </a:r>
            <a:r>
              <a:rPr lang="zh-CN" altLang="en-US" sz="2800" b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记录棒长为</a:t>
            </a:r>
            <a:r>
              <a:rPr lang="en-US" altLang="zh-CN" sz="2800" b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j</a:t>
            </a:r>
            <a:r>
              <a:rPr lang="zh-CN" altLang="en-US" sz="2800" b="1" dirty="0" smtClean="0">
                <a:ln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ea typeface="宋体" charset="-122"/>
                <a:cs typeface="Times New Roman" pitchFamily="18" charset="0"/>
              </a:rPr>
              <a:t>的子问题的最优解中，第一刀的位置</a:t>
            </a:r>
            <a:endParaRPr lang="en-US" altLang="zh-CN" sz="2800" b="1" dirty="0">
              <a:ln>
                <a:prstDash val="solid"/>
              </a:ln>
              <a:solidFill>
                <a:srgbClr val="C0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7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教材与参考用书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73492"/>
            <a:ext cx="2892664" cy="35435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51" y="548680"/>
            <a:ext cx="2686259" cy="3024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723820"/>
            <a:ext cx="2919717" cy="29865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723819"/>
            <a:ext cx="2448272" cy="30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递归算法</a:t>
            </a:r>
            <a:r>
              <a:rPr lang="en-US" altLang="zh-CN" dirty="0" smtClean="0"/>
              <a:t>vs</a:t>
            </a:r>
            <a:r>
              <a:rPr lang="zh-CN" altLang="en-US" dirty="0" smtClean="0"/>
              <a:t>动态规划算法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91688"/>
          </a:xfrm>
        </p:spPr>
        <p:txBody>
          <a:bodyPr/>
          <a:lstStyle/>
          <a:p>
            <a:r>
              <a:rPr lang="zh-CN" altLang="en-US" dirty="0" smtClean="0"/>
              <a:t>核心都是最优子结构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递归算法：时间复杂度高，空间消耗较小</a:t>
            </a:r>
            <a:endParaRPr lang="en-US" altLang="zh-CN" dirty="0" smtClean="0"/>
          </a:p>
          <a:p>
            <a:r>
              <a:rPr lang="zh-CN" altLang="en-US" dirty="0" smtClean="0"/>
              <a:t>动态规划算法：时间复杂度较低，空间消耗多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19672" y="4437112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动态规划算法提高效率的原因：</a:t>
            </a:r>
            <a:r>
              <a:rPr lang="zh-CN" altLang="en-US" sz="4000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用空间换时间</a:t>
            </a:r>
            <a:endParaRPr lang="zh-CN" altLang="en-US" sz="24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6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8128000" cy="762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zh-CN" altLang="en-US" dirty="0"/>
              <a:t>连</a:t>
            </a:r>
            <a:r>
              <a:rPr lang="zh-CN" altLang="en-US" dirty="0" smtClean="0"/>
              <a:t>乘问题</a:t>
            </a:r>
            <a:endParaRPr lang="en-US" altLang="zh-CN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207375" cy="446563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/>
              <a:t>需要完成的任务</a:t>
            </a:r>
            <a:r>
              <a:rPr lang="en-US" altLang="zh-CN" sz="3200" dirty="0" smtClean="0"/>
              <a:t>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3200" dirty="0" smtClean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200" dirty="0" smtClean="0"/>
              <a:t>求乘积</a:t>
            </a:r>
            <a:r>
              <a:rPr lang="en-US" altLang="zh-CN" sz="3200" dirty="0" smtClean="0"/>
              <a:t>: A</a:t>
            </a:r>
            <a:r>
              <a:rPr lang="en-US" altLang="zh-CN" sz="3200" baseline="-25000" dirty="0" smtClean="0"/>
              <a:t>1</a:t>
            </a:r>
            <a:r>
              <a:rPr lang="en-US" altLang="zh-CN" sz="3200" dirty="0" smtClean="0">
                <a:sym typeface="Symbol" panose="05050102010706020507" pitchFamily="18" charset="2"/>
              </a:rPr>
              <a:t></a:t>
            </a:r>
            <a:r>
              <a:rPr lang="en-US" altLang="zh-CN" sz="3200" dirty="0" smtClean="0"/>
              <a:t>A</a:t>
            </a:r>
            <a:r>
              <a:rPr lang="en-US" altLang="zh-CN" sz="3200" baseline="-25000" dirty="0" smtClean="0"/>
              <a:t>2</a:t>
            </a:r>
            <a:r>
              <a:rPr lang="en-US" altLang="zh-CN" sz="3200" dirty="0" smtClean="0">
                <a:sym typeface="Symbol" panose="05050102010706020507" pitchFamily="18" charset="2"/>
              </a:rPr>
              <a:t>…</a:t>
            </a:r>
            <a:r>
              <a:rPr lang="en-US" altLang="zh-CN" sz="3200" dirty="0" smtClean="0"/>
              <a:t>A</a:t>
            </a:r>
            <a:r>
              <a:rPr lang="en-US" altLang="zh-CN" sz="3200" baseline="-25000" dirty="0" smtClean="0"/>
              <a:t>n-1</a:t>
            </a:r>
            <a:r>
              <a:rPr lang="en-US" altLang="zh-CN" sz="3200" dirty="0" smtClean="0">
                <a:sym typeface="Symbol" panose="05050102010706020507" pitchFamily="18" charset="2"/>
              </a:rPr>
              <a:t></a:t>
            </a:r>
            <a:r>
              <a:rPr lang="en-US" altLang="zh-CN" sz="3200" dirty="0" smtClean="0"/>
              <a:t>A</a:t>
            </a:r>
            <a:r>
              <a:rPr lang="en-US" altLang="zh-CN" sz="3200" baseline="-25000" dirty="0" smtClean="0"/>
              <a:t>n</a:t>
            </a:r>
            <a:endParaRPr lang="en-US" altLang="zh-CN" sz="3200" dirty="0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dirty="0" smtClean="0">
              <a:solidFill>
                <a:srgbClr val="0000CC"/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3000" dirty="0" smtClean="0">
                <a:solidFill>
                  <a:srgbClr val="0000CC"/>
                </a:solidFill>
              </a:rPr>
              <a:t>A</a:t>
            </a:r>
            <a:r>
              <a:rPr lang="en-US" altLang="zh-CN" sz="3000" baseline="-25000" dirty="0" smtClean="0">
                <a:solidFill>
                  <a:srgbClr val="0000CC"/>
                </a:solidFill>
              </a:rPr>
              <a:t>i </a:t>
            </a:r>
            <a:r>
              <a:rPr lang="zh-CN" altLang="en-US" sz="3000" dirty="0" smtClean="0">
                <a:solidFill>
                  <a:srgbClr val="0000CC"/>
                </a:solidFill>
              </a:rPr>
              <a:t>是</a:t>
            </a:r>
            <a:r>
              <a:rPr lang="zh-CN" altLang="en-US" sz="3000" dirty="0" smtClean="0">
                <a:solidFill>
                  <a:srgbClr val="0000CC"/>
                </a:solidFill>
                <a:sym typeface="Symbol" panose="05050102010706020507" pitchFamily="18" charset="2"/>
              </a:rPr>
              <a:t>二维矩阵，一般不是方阵，大小符合乘法规定的要求。</a:t>
            </a:r>
            <a:endParaRPr lang="en-US" altLang="zh-CN" sz="3000" dirty="0" smtClean="0">
              <a:solidFill>
                <a:srgbClr val="0000CC"/>
              </a:solidFill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3200" dirty="0" smtClean="0">
              <a:solidFill>
                <a:srgbClr val="0000CC"/>
              </a:solidFill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 smtClean="0">
                <a:sym typeface="Symbol" panose="05050102010706020507" pitchFamily="18" charset="2"/>
              </a:rPr>
              <a:t>为什么会成为问题</a:t>
            </a:r>
            <a:r>
              <a:rPr lang="en-US" altLang="zh-CN" sz="3200" dirty="0" smtClean="0">
                <a:sym typeface="Symbol" panose="05050102010706020507" pitchFamily="18" charset="2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zh-CN" altLang="en-US" sz="2800" dirty="0" smtClean="0">
                <a:sym typeface="Symbol" panose="05050102010706020507" pitchFamily="18" charset="2"/>
              </a:rPr>
              <a:t>矩阵乘法满足结合律，因此我们可以任意指定运算顺序；</a:t>
            </a:r>
            <a:endParaRPr lang="en-US" altLang="zh-CN" sz="2800" dirty="0" smtClean="0">
              <a:sym typeface="Symbol" panose="05050102010706020507" pitchFamily="18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 smtClean="0">
                <a:sym typeface="Symbol" panose="05050102010706020507" pitchFamily="18" charset="2"/>
              </a:rPr>
              <a:t>而不同的计算顺序代价差别很大。</a:t>
            </a:r>
            <a:endParaRPr lang="en-US" altLang="zh-CN" sz="2800" dirty="0" smtClean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endParaRPr lang="en-US" altLang="zh-CN" sz="2800" dirty="0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zh-CN" altLang="en-US" sz="3200" dirty="0" smtClean="0">
                <a:sym typeface="Symbol" panose="05050102010706020507" pitchFamily="18" charset="2"/>
              </a:rPr>
              <a:t>优化问题</a:t>
            </a:r>
            <a:r>
              <a:rPr lang="en-US" altLang="zh-CN" sz="3200" dirty="0" smtClean="0">
                <a:sym typeface="Symbol" panose="05050102010706020507" pitchFamily="18" charset="2"/>
              </a:rPr>
              <a:t>: </a:t>
            </a:r>
            <a:r>
              <a:rPr lang="zh-CN" altLang="en-US" sz="3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什么样的次序计算代价最小</a:t>
            </a:r>
            <a:r>
              <a:rPr lang="en-US" altLang="zh-CN" sz="32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?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64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2" name="Oval 8"/>
          <p:cNvSpPr>
            <a:spLocks noChangeArrowheads="1"/>
          </p:cNvSpPr>
          <p:nvPr/>
        </p:nvSpPr>
        <p:spPr bwMode="auto">
          <a:xfrm>
            <a:off x="454025" y="2393950"/>
            <a:ext cx="8505825" cy="18891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r>
              <a:rPr lang="zh-CN" altLang="en-US" dirty="0" smtClean="0"/>
              <a:t>矩阵乘法的代价</a:t>
            </a:r>
            <a:endParaRPr lang="en-US" altLang="zh-CN" dirty="0" smtClean="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01675" y="1387475"/>
            <a:ext cx="4005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zh-CN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r</a:t>
            </a:r>
            <a:endParaRPr lang="en-US" altLang="zh-CN" sz="32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946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39813" y="2574925"/>
          <a:ext cx="28733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公式" r:id="rId3" imgW="875920" imgH="444307" progId="Equation.3">
                  <p:embed/>
                </p:oleObj>
              </mc:Choice>
              <mc:Fallback>
                <p:oleObj name="公式" r:id="rId3" imgW="875920" imgH="444307" progId="Equation.3">
                  <p:embed/>
                  <p:pic>
                    <p:nvPicPr>
                      <p:cNvPr id="19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2574925"/>
                        <a:ext cx="2873375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4235450" y="3068638"/>
            <a:ext cx="3073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/>
              <a:t>需要</a:t>
            </a:r>
            <a:r>
              <a:rPr lang="zh-CN" altLang="en-US" sz="2400" dirty="0" smtClean="0"/>
              <a:t>执行</a:t>
            </a:r>
            <a:r>
              <a:rPr lang="en-US" altLang="zh-CN" sz="2400" i="1" dirty="0" smtClean="0"/>
              <a:t>q</a:t>
            </a:r>
            <a:r>
              <a:rPr lang="zh-CN" altLang="en-US" sz="2400" dirty="0" smtClean="0"/>
              <a:t>次</a:t>
            </a:r>
            <a:r>
              <a:rPr lang="zh-CN" altLang="en-US" sz="2400" dirty="0"/>
              <a:t>乘法。</a:t>
            </a:r>
            <a:endParaRPr lang="en-US" altLang="zh-CN" sz="2400" dirty="0"/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1017588" y="4691063"/>
            <a:ext cx="4724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/>
              <a:t> </a:t>
            </a:r>
            <a:r>
              <a:rPr lang="zh-CN" altLang="en-US" sz="2400"/>
              <a:t>共有</a:t>
            </a:r>
            <a:r>
              <a:rPr lang="en-US" altLang="zh-CN" sz="2400"/>
              <a:t>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>
                <a:sym typeface="Symbol" panose="05050102010706020507" pitchFamily="18" charset="2"/>
              </a:rPr>
              <a:t>个元素</a:t>
            </a:r>
            <a:endParaRPr lang="en-US" altLang="zh-CN" sz="2400" i="1">
              <a:sym typeface="Symbol" panose="05050102010706020507" pitchFamily="18" charset="2"/>
            </a:endParaRPr>
          </a:p>
        </p:txBody>
      </p:sp>
      <p:sp>
        <p:nvSpPr>
          <p:cNvPr id="19464" name="Text Box 10"/>
          <p:cNvSpPr txBox="1">
            <a:spLocks noChangeArrowheads="1"/>
          </p:cNvSpPr>
          <p:nvPr/>
        </p:nvSpPr>
        <p:spPr bwMode="auto">
          <a:xfrm>
            <a:off x="1554163" y="5300663"/>
            <a:ext cx="675163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/>
              <a:t>所以，总共执行乘法 </a:t>
            </a:r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pqr</a:t>
            </a:r>
            <a:r>
              <a:rPr lang="en-US" altLang="zh-CN" sz="3200"/>
              <a:t> </a:t>
            </a:r>
            <a:r>
              <a:rPr lang="zh-CN" altLang="en-US" sz="3200"/>
              <a:t>次。</a:t>
            </a:r>
            <a:endParaRPr lang="en-US" altLang="zh-CN" sz="3200"/>
          </a:p>
        </p:txBody>
      </p:sp>
      <p:sp>
        <p:nvSpPr>
          <p:cNvPr id="103435" name="Text Box 11" descr="粉色面巾纸"/>
          <p:cNvSpPr txBox="1">
            <a:spLocks noChangeArrowheads="1"/>
          </p:cNvSpPr>
          <p:nvPr/>
        </p:nvSpPr>
        <p:spPr bwMode="auto">
          <a:xfrm>
            <a:off x="3995936" y="2291555"/>
            <a:ext cx="4852491" cy="249299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:      A</a:t>
            </a:r>
            <a:r>
              <a:rPr lang="en-US" altLang="zh-CN" sz="2400" baseline="-25000" dirty="0" smtClean="0"/>
              <a:t>1  </a:t>
            </a:r>
            <a:r>
              <a:rPr lang="zh-CN" altLang="en-US" sz="2400" baseline="-25000" dirty="0" smtClean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  A</a:t>
            </a:r>
            <a:r>
              <a:rPr lang="en-US" altLang="zh-CN" sz="2400" baseline="-25000" dirty="0">
                <a:sym typeface="Symbol" panose="05050102010706020507" pitchFamily="18" charset="2"/>
              </a:rPr>
              <a:t>2  </a:t>
            </a:r>
            <a:r>
              <a:rPr lang="zh-CN" altLang="en-US" sz="2400" baseline="-250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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  A</a:t>
            </a:r>
            <a:r>
              <a:rPr lang="en-US" altLang="zh-CN" sz="2400" baseline="-25000" dirty="0">
                <a:sym typeface="Symbol" panose="05050102010706020507" pitchFamily="18" charset="2"/>
              </a:rPr>
              <a:t>3  </a:t>
            </a:r>
            <a:r>
              <a:rPr lang="zh-CN" altLang="en-US" sz="2400" baseline="-250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  A</a:t>
            </a:r>
            <a:r>
              <a:rPr lang="en-US" altLang="zh-CN" sz="2400" baseline="-25000" dirty="0">
                <a:sym typeface="Symbol" panose="05050102010706020507" pitchFamily="18" charset="2"/>
              </a:rPr>
              <a:t>4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 dirty="0">
                <a:sym typeface="Symbol" panose="05050102010706020507" pitchFamily="18" charset="2"/>
              </a:rPr>
              <a:t>  </a:t>
            </a:r>
            <a:r>
              <a:rPr lang="en-US" altLang="zh-CN" sz="2400" dirty="0" smtClean="0">
                <a:sym typeface="Symbol" panose="05050102010706020507" pitchFamily="18" charset="2"/>
              </a:rPr>
              <a:t>      30</a:t>
            </a:r>
            <a:r>
              <a:rPr lang="en-US" altLang="zh-CN" sz="2400" dirty="0">
                <a:sym typeface="Symbol" panose="05050102010706020507" pitchFamily="18" charset="2"/>
              </a:rPr>
              <a:t>1 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140  4010  1025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 dirty="0"/>
              <a:t>((A</a:t>
            </a:r>
            <a:r>
              <a:rPr lang="en-US" altLang="zh-CN" sz="2400" baseline="-25000" dirty="0"/>
              <a:t>1</a:t>
            </a:r>
            <a:r>
              <a:rPr lang="en-US" altLang="zh-CN" sz="2400" dirty="0">
                <a:sym typeface="Symbol" panose="05050102010706020507" pitchFamily="18" charset="2"/>
              </a:rPr>
              <a:t>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3</a:t>
            </a:r>
            <a:r>
              <a:rPr lang="en-US" altLang="zh-CN" sz="2400" dirty="0">
                <a:sym typeface="Symbol" panose="05050102010706020507" pitchFamily="18" charset="2"/>
              </a:rPr>
              <a:t>)A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4</a:t>
            </a:r>
            <a:r>
              <a:rPr lang="en-US" altLang="zh-CN" sz="2400" dirty="0">
                <a:sym typeface="Symbol" panose="05050102010706020507" pitchFamily="18" charset="2"/>
              </a:rPr>
              <a:t>:  </a:t>
            </a:r>
            <a:r>
              <a:rPr lang="en-US" altLang="zh-CN" sz="2400" dirty="0" smtClean="0">
                <a:sym typeface="Symbol" panose="05050102010706020507" pitchFamily="18" charset="2"/>
              </a:rPr>
              <a:t>20700</a:t>
            </a:r>
            <a:r>
              <a:rPr lang="zh-CN" altLang="en-US" sz="2400" dirty="0" smtClean="0">
                <a:sym typeface="Symbol" panose="05050102010706020507" pitchFamily="18" charset="2"/>
              </a:rPr>
              <a:t>次乘法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>
                <a:sym typeface="Symbol" panose="05050102010706020507" pitchFamily="18" charset="2"/>
              </a:rPr>
              <a:t>(A</a:t>
            </a:r>
            <a:r>
              <a:rPr lang="en-US" altLang="zh-CN" sz="2400" baseline="-25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(A</a:t>
            </a:r>
            <a:r>
              <a:rPr lang="en-US" altLang="zh-CN" sz="2400" baseline="-25000" dirty="0">
                <a:sym typeface="Symbol" panose="05050102010706020507" pitchFamily="18" charset="2"/>
              </a:rPr>
              <a:t>3</a:t>
            </a:r>
            <a:r>
              <a:rPr lang="en-US" altLang="zh-CN" sz="2400" dirty="0">
                <a:sym typeface="Symbol" panose="05050102010706020507" pitchFamily="18" charset="2"/>
              </a:rPr>
              <a:t>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4</a:t>
            </a:r>
            <a:r>
              <a:rPr lang="en-US" altLang="zh-CN" sz="2400" dirty="0">
                <a:sym typeface="Symbol" panose="05050102010706020507" pitchFamily="18" charset="2"/>
              </a:rPr>
              <a:t>)):  11750 </a:t>
            </a:r>
            <a:endParaRPr lang="en-US" altLang="zh-CN" sz="2400" baseline="-2500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zh-CN" sz="2400" dirty="0"/>
              <a:t>(A</a:t>
            </a:r>
            <a:r>
              <a:rPr lang="en-US" altLang="zh-CN" sz="2400" baseline="-25000" dirty="0"/>
              <a:t>1</a:t>
            </a:r>
            <a:r>
              <a:rPr lang="en-US" altLang="zh-CN" sz="2400" dirty="0">
                <a:sym typeface="Symbol" panose="05050102010706020507" pitchFamily="18" charset="2"/>
              </a:rPr>
              <a:t>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)(A</a:t>
            </a:r>
            <a:r>
              <a:rPr lang="en-US" altLang="zh-CN" sz="2400" baseline="-25000" dirty="0">
                <a:sym typeface="Symbol" panose="05050102010706020507" pitchFamily="18" charset="2"/>
              </a:rPr>
              <a:t>3</a:t>
            </a:r>
            <a:r>
              <a:rPr lang="en-US" altLang="zh-CN" sz="2400" dirty="0">
                <a:sym typeface="Symbol" panose="05050102010706020507" pitchFamily="18" charset="2"/>
              </a:rPr>
              <a:t>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4</a:t>
            </a:r>
            <a:r>
              <a:rPr lang="en-US" altLang="zh-CN" sz="2400" dirty="0">
                <a:sym typeface="Symbol" panose="05050102010706020507" pitchFamily="18" charset="2"/>
              </a:rPr>
              <a:t>):  41200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>
                <a:sym typeface="Symbol" panose="05050102010706020507" pitchFamily="18" charset="2"/>
              </a:rPr>
              <a:t>((A</a:t>
            </a:r>
            <a:r>
              <a:rPr lang="en-US" altLang="zh-CN" sz="2400" baseline="-25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3</a:t>
            </a:r>
            <a:r>
              <a:rPr lang="en-US" altLang="zh-CN" sz="2400" dirty="0">
                <a:sym typeface="Symbol" panose="05050102010706020507" pitchFamily="18" charset="2"/>
              </a:rPr>
              <a:t>)A</a:t>
            </a:r>
            <a:r>
              <a:rPr lang="en-US" altLang="zh-CN" sz="2400" baseline="-25000" dirty="0">
                <a:sym typeface="Symbol" panose="05050102010706020507" pitchFamily="18" charset="2"/>
              </a:rPr>
              <a:t>4</a:t>
            </a:r>
            <a:r>
              <a:rPr lang="en-US" altLang="zh-CN" sz="2400" dirty="0">
                <a:sym typeface="Symbol" panose="05050102010706020507" pitchFamily="18" charset="2"/>
              </a:rPr>
              <a:t>):  1400</a:t>
            </a:r>
          </a:p>
        </p:txBody>
      </p:sp>
    </p:spTree>
    <p:extLst>
      <p:ext uri="{BB962C8B-B14F-4D97-AF65-F5344CB8AC3E}">
        <p14:creationId xmlns:p14="http://schemas.microsoft.com/office/powerpoint/2010/main" val="997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5" grpId="0" animBg="1"/>
      <p:bldP spid="10343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 smtClean="0"/>
              <a:t>解可以看作是加</a:t>
            </a:r>
            <a:r>
              <a:rPr lang="en-US" altLang="zh-CN" dirty="0" smtClean="0"/>
              <a:t>n-1</a:t>
            </a:r>
            <a:r>
              <a:rPr lang="zh-CN" altLang="en-US" dirty="0" smtClean="0"/>
              <a:t>对括号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同样地，先看看解空间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6548"/>
            <a:ext cx="4338439" cy="160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73124" y="4038100"/>
                <a:ext cx="5904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/>
                  <a:t>是第</a:t>
                </a:r>
                <a:r>
                  <a:rPr lang="en-US" altLang="zh-CN" sz="3200" dirty="0" smtClean="0"/>
                  <a:t>n-1</a:t>
                </a:r>
                <a:r>
                  <a:rPr lang="zh-CN" altLang="en-US" sz="3200" dirty="0" smtClean="0"/>
                  <a:t>个</a:t>
                </a:r>
                <a:r>
                  <a:rPr lang="en-US" altLang="zh-CN" sz="3200" dirty="0" smtClean="0"/>
                  <a:t>Catalan</a:t>
                </a:r>
                <a:r>
                  <a:rPr lang="zh-CN" altLang="en-US" sz="3200" dirty="0" smtClean="0"/>
                  <a:t>数</a:t>
                </a:r>
                <a:endParaRPr lang="zh-CN" altLang="en-US" sz="2400" dirty="0">
                  <a:solidFill>
                    <a:srgbClr val="C0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4" y="4038100"/>
                <a:ext cx="5904656" cy="584775"/>
              </a:xfrm>
              <a:prstGeom prst="rect">
                <a:avLst/>
              </a:prstGeom>
              <a:blipFill>
                <a:blip r:embed="rId3"/>
                <a:stretch>
                  <a:fillRect t="-22917" b="-36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23528" y="4930480"/>
                <a:ext cx="8733866" cy="1001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930480"/>
                <a:ext cx="8733866" cy="100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724128" y="301773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这对你有什么启发吗？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220072" y="3248568"/>
            <a:ext cx="4860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04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1124744"/>
            <a:ext cx="7016157" cy="40318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宋体" charset="-122"/>
              </a:rPr>
              <a:t>问题</a:t>
            </a:r>
            <a:r>
              <a:rPr lang="en-US" altLang="zh-CN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宋体" charset="-122"/>
              </a:rPr>
              <a:t>13</a:t>
            </a:r>
            <a:r>
              <a:rPr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宋体" charset="-122"/>
              </a:rPr>
              <a:t>：</a:t>
            </a:r>
            <a:endParaRPr lang="en-US" altLang="zh-CN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" charset="0"/>
              <a:ea typeface="宋体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charset="0"/>
                <a:ea typeface="宋体" charset="-122"/>
              </a:rPr>
              <a:t>什么是矩阵连乘问题的“第一刀”？你能否从这一点出发讨论此问题的“最优子结构”？</a:t>
            </a:r>
            <a:endParaRPr lang="en-US" altLang="zh-CN" sz="48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Arial" charset="0"/>
              <a:ea typeface="宋体" charset="-122"/>
            </a:endParaRP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3059832" y="5661248"/>
            <a:ext cx="59870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顺便问一句，与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 cutting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相比，同样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是“切一刀”，子问题方面有什么区别？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0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最优值的递归表示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08" y="1414149"/>
            <a:ext cx="834938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7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8064896" cy="1302406"/>
          </a:xfrm>
          <a:prstGeom prst="rect">
            <a:avLst/>
          </a:prstGeom>
        </p:spPr>
      </p:pic>
      <p:sp>
        <p:nvSpPr>
          <p:cNvPr id="6" name="Rectangle 1"/>
          <p:cNvSpPr/>
          <p:nvPr/>
        </p:nvSpPr>
        <p:spPr>
          <a:xfrm>
            <a:off x="760413" y="2780928"/>
            <a:ext cx="8319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但是：直接</a:t>
            </a:r>
            <a:r>
              <a:rPr lang="zh-CN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用递归计算</a:t>
            </a:r>
            <a:r>
              <a:rPr lang="zh-CN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，子</a:t>
            </a:r>
            <a:r>
              <a:rPr lang="zh-CN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问题一定会大量地重复被</a:t>
            </a:r>
            <a:r>
              <a:rPr lang="zh-CN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ea typeface="宋体" charset="-122"/>
              </a:rPr>
              <a:t>计算</a:t>
            </a:r>
            <a:endParaRPr lang="en-US" altLang="zh-CN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rial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606" y="4398203"/>
            <a:ext cx="818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dirty="0" smtClean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动态规划，把算好的存下来！</a:t>
            </a:r>
            <a:endParaRPr lang="zh-CN" altLang="en-US" sz="32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1628800"/>
            <a:ext cx="7061549" cy="181588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/>
            </a:pPr>
            <a:r>
              <a:rPr lang="zh-CN" altLang="en-US" sz="5400" b="1" dirty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5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14</a:t>
            </a:r>
            <a:r>
              <a:rPr lang="zh-CN" altLang="en-US" sz="5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：</a:t>
            </a:r>
            <a:endParaRPr lang="en-US" altLang="zh-CN" sz="5400" b="1" dirty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4800" b="1" dirty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计算次序应该如何安排？</a:t>
            </a:r>
            <a:endParaRPr lang="en-US" altLang="zh-CN" sz="4800" b="1" dirty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</p:txBody>
      </p:sp>
      <p:sp>
        <p:nvSpPr>
          <p:cNvPr id="4" name="爆炸形 1 3"/>
          <p:cNvSpPr/>
          <p:nvPr/>
        </p:nvSpPr>
        <p:spPr>
          <a:xfrm>
            <a:off x="2699792" y="3789040"/>
            <a:ext cx="5112568" cy="1800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</a:rPr>
              <a:t>如何自底向上？</a:t>
            </a:r>
            <a:endParaRPr lang="en-US" altLang="zh-CN" sz="3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04513"/>
            <a:ext cx="6847997" cy="43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281063" y="2448391"/>
            <a:ext cx="1472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连乘矩阵的个数递增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03933" y="2776274"/>
            <a:ext cx="1152525" cy="4984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283668" y="3535744"/>
            <a:ext cx="1439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连乘链起点</a:t>
            </a:r>
          </a:p>
        </p:txBody>
      </p:sp>
      <p:cxnSp>
        <p:nvCxnSpPr>
          <p:cNvPr id="9" name="Straight Arrow Connector 8"/>
          <p:cNvCxnSpPr>
            <a:stCxn id="25606" idx="3"/>
          </p:cNvCxnSpPr>
          <p:nvPr/>
        </p:nvCxnSpPr>
        <p:spPr>
          <a:xfrm flipV="1">
            <a:off x="1723531" y="3645025"/>
            <a:ext cx="1299863" cy="7538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8" name="TextBox 12"/>
          <p:cNvSpPr txBox="1">
            <a:spLocks noChangeArrowheads="1"/>
          </p:cNvSpPr>
          <p:nvPr/>
        </p:nvSpPr>
        <p:spPr bwMode="auto">
          <a:xfrm>
            <a:off x="311895" y="4242210"/>
            <a:ext cx="1441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连乘链终点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43584" y="3905076"/>
            <a:ext cx="1704280" cy="5171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TextBox 11"/>
          <p:cNvSpPr txBox="1">
            <a:spLocks noChangeArrowheads="1"/>
          </p:cNvSpPr>
          <p:nvPr/>
        </p:nvSpPr>
        <p:spPr bwMode="auto">
          <a:xfrm>
            <a:off x="203945" y="4866683"/>
            <a:ext cx="1657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扫描指定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范围内所有子问题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53345" y="4478763"/>
            <a:ext cx="1810543" cy="6056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2" name="TextBox 15"/>
          <p:cNvSpPr txBox="1">
            <a:spLocks noChangeArrowheads="1"/>
          </p:cNvSpPr>
          <p:nvPr/>
        </p:nvSpPr>
        <p:spPr bwMode="auto">
          <a:xfrm>
            <a:off x="281063" y="5621519"/>
            <a:ext cx="15835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记录最小值与实现点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861295" y="5418347"/>
            <a:ext cx="2638697" cy="4979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716016" y="4866683"/>
            <a:ext cx="244827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形标注 3"/>
          <p:cNvSpPr/>
          <p:nvPr/>
        </p:nvSpPr>
        <p:spPr>
          <a:xfrm>
            <a:off x="6372200" y="5376863"/>
            <a:ext cx="2448272" cy="1004465"/>
          </a:xfrm>
          <a:prstGeom prst="wedgeEllipseCallout">
            <a:avLst>
              <a:gd name="adj1" fmla="val -42423"/>
              <a:gd name="adj2" fmla="val -9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小问题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表格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programming</a:t>
            </a:r>
            <a:endParaRPr lang="zh-CN" altLang="en-US" dirty="0"/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动态规划算法</a:t>
            </a:r>
            <a:endParaRPr lang="zh-CN" altLang="en-US" dirty="0"/>
          </a:p>
        </p:txBody>
      </p:sp>
      <p:sp>
        <p:nvSpPr>
          <p:cNvPr id="33" name="Rectangle 1"/>
          <p:cNvSpPr/>
          <p:nvPr/>
        </p:nvSpPr>
        <p:spPr>
          <a:xfrm>
            <a:off x="5407837" y="533954"/>
            <a:ext cx="349188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问题</a:t>
            </a:r>
            <a:r>
              <a:rPr lang="en-US" altLang="zh-CN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15</a:t>
            </a:r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：</a:t>
            </a:r>
            <a:endParaRPr lang="en-US" altLang="zh-CN" sz="36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宋体" charset="-122"/>
            </a:endParaRPr>
          </a:p>
          <a:p>
            <a:pPr>
              <a:defRPr/>
            </a:pPr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宋体" charset="-122"/>
              </a:rPr>
              <a:t>算法复杂度是多少？</a:t>
            </a:r>
            <a:endParaRPr lang="en-US" altLang="zh-CN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681050" y="1637760"/>
                <a:ext cx="1218667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050" y="1637760"/>
                <a:ext cx="1218667" cy="555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7848872" cy="63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7335" y="1988840"/>
            <a:ext cx="74930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问题</a:t>
            </a:r>
            <a:r>
              <a:rPr lang="en-US" altLang="zh-CN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0</a:t>
            </a:r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：</a:t>
            </a:r>
            <a:endParaRPr lang="en-US" altLang="zh-CN" sz="54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 algn="ctr">
              <a:spcBef>
                <a:spcPts val="1200"/>
              </a:spcBef>
            </a:pPr>
            <a:r>
              <a:rPr lang="zh-CN" altLang="en-US" sz="4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为什么我们要学算法？</a:t>
            </a:r>
            <a:endParaRPr lang="en-US" altLang="zh-CN" sz="4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4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1340768"/>
            <a:ext cx="8136904" cy="39703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/>
            </a:pPr>
            <a:r>
              <a:rPr lang="zh-CN" altLang="en-US" sz="5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课后思考题：</a:t>
            </a:r>
            <a:endParaRPr lang="en-US" altLang="zh-CN" sz="5400" b="1" dirty="0" smtClean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  <a:p>
            <a:pPr marL="914400" indent="-914400">
              <a:lnSpc>
                <a:spcPct val="150000"/>
              </a:lnSpc>
              <a:buAutoNum type="arabicPeriod"/>
              <a:defRPr/>
            </a:pPr>
            <a:r>
              <a:rPr lang="zh-CN" altLang="en-US" sz="4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动态规划有哪些设计要素？</a:t>
            </a:r>
            <a:endParaRPr lang="en-US" altLang="zh-CN" sz="4400" b="1" dirty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  <a:p>
            <a:pPr marL="914400" indent="-914400">
              <a:lnSpc>
                <a:spcPct val="150000"/>
              </a:lnSpc>
              <a:buAutoNum type="arabicPeriod"/>
              <a:defRPr/>
            </a:pPr>
            <a:r>
              <a:rPr lang="zh-CN" altLang="en-US" sz="4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什么样的问题适合动态规划？</a:t>
            </a:r>
            <a:endParaRPr lang="en-US" altLang="zh-CN" sz="4400" b="1" dirty="0" smtClean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  <a:p>
            <a:pPr marL="914400" indent="-914400">
              <a:lnSpc>
                <a:spcPct val="150000"/>
              </a:lnSpc>
              <a:buAutoNum type="arabicPeriod"/>
              <a:defRPr/>
            </a:pPr>
            <a:r>
              <a:rPr lang="zh-CN" altLang="en-US" sz="4400" b="1" dirty="0" smtClean="0">
                <a:ln/>
                <a:solidFill>
                  <a:schemeClr val="accent4"/>
                </a:solidFill>
                <a:latin typeface="Arial" charset="0"/>
                <a:ea typeface="宋体" charset="-122"/>
              </a:rPr>
              <a:t>动态规划和贪心算法的比较。</a:t>
            </a:r>
            <a:endParaRPr lang="en-US" altLang="zh-CN" sz="4400" b="1" dirty="0">
              <a:ln/>
              <a:solidFill>
                <a:schemeClr val="accent4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2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新手</a:t>
            </a:r>
            <a:r>
              <a:rPr lang="en-US" altLang="zh-CN" dirty="0" smtClean="0"/>
              <a:t>vs</a:t>
            </a:r>
            <a:r>
              <a:rPr lang="zh-CN" altLang="en-US" dirty="0" smtClean="0"/>
              <a:t>专家解题区别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2" y="1196752"/>
            <a:ext cx="7968123" cy="5040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3808" y="6309320"/>
            <a:ext cx="6120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来源：</a:t>
            </a:r>
            <a:r>
              <a:rPr lang="en-US" altLang="zh-CN" sz="1100" dirty="0" smtClean="0"/>
              <a:t>https</a:t>
            </a:r>
            <a:r>
              <a:rPr lang="en-US" altLang="zh-CN" sz="1100" dirty="0"/>
              <a:t>://principedia.princeton.edu/strategies/novice-v-expert-problem-solvers/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01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Fibonacci</a:t>
            </a:r>
            <a:r>
              <a:rPr lang="zh-CN" altLang="en-US" dirty="0" smtClean="0"/>
              <a:t>数的计算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1328"/>
            <a:ext cx="4953641" cy="967557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755576" y="2996952"/>
            <a:ext cx="820891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问题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1:</a:t>
            </a:r>
          </a:p>
          <a:p>
            <a:pPr>
              <a:spcBef>
                <a:spcPts val="1200"/>
              </a:spcBef>
              <a:defRPr/>
            </a:pP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如果要你计算第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n</a:t>
            </a: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个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Fibonacci</a:t>
            </a: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数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,</a:t>
            </a: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你用递归还是用循环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,</a:t>
            </a: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还是随便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r>
              <a:rPr lang="zh-CN" altLang="en-US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为什么</a:t>
            </a:r>
            <a:r>
              <a:rPr lang="en-US" altLang="zh-CN" sz="44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269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8639175" cy="701675"/>
          </a:xfrm>
        </p:spPr>
        <p:txBody>
          <a:bodyPr/>
          <a:lstStyle/>
          <a:p>
            <a:r>
              <a:rPr lang="zh-CN" altLang="en-US" sz="4000" dirty="0" smtClean="0"/>
              <a:t>递归代价高昂</a:t>
            </a:r>
            <a:endParaRPr lang="en-US" altLang="zh-CN" sz="4000" dirty="0" smtClean="0"/>
          </a:p>
        </p:txBody>
      </p:sp>
      <p:sp>
        <p:nvSpPr>
          <p:cNvPr id="5123" name="Oval 3"/>
          <p:cNvSpPr>
            <a:spLocks noChangeArrowheads="1"/>
          </p:cNvSpPr>
          <p:nvPr/>
        </p:nvSpPr>
        <p:spPr bwMode="auto">
          <a:xfrm>
            <a:off x="1512888" y="519588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2016125" y="519588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765300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2292350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819400" y="4616450"/>
            <a:ext cx="334963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344863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3871913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4398963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5305425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5875338" y="461645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2049463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3055938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4062413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5589588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6143625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6697663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7251700" y="397192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0" name="Oval 20"/>
          <p:cNvSpPr>
            <a:spLocks noChangeArrowheads="1"/>
          </p:cNvSpPr>
          <p:nvPr/>
        </p:nvSpPr>
        <p:spPr bwMode="auto">
          <a:xfrm>
            <a:off x="6419850" y="284638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1" name="Oval 21"/>
          <p:cNvSpPr>
            <a:spLocks noChangeArrowheads="1"/>
          </p:cNvSpPr>
          <p:nvPr/>
        </p:nvSpPr>
        <p:spPr bwMode="auto">
          <a:xfrm>
            <a:off x="3482975" y="284638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2" name="Oval 22"/>
          <p:cNvSpPr>
            <a:spLocks noChangeArrowheads="1"/>
          </p:cNvSpPr>
          <p:nvPr/>
        </p:nvSpPr>
        <p:spPr bwMode="auto">
          <a:xfrm>
            <a:off x="6973888" y="336073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3" name="Oval 23"/>
          <p:cNvSpPr>
            <a:spLocks noChangeArrowheads="1"/>
          </p:cNvSpPr>
          <p:nvPr/>
        </p:nvSpPr>
        <p:spPr bwMode="auto">
          <a:xfrm>
            <a:off x="5867400" y="336073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4" name="Oval 24"/>
          <p:cNvSpPr>
            <a:spLocks noChangeArrowheads="1"/>
          </p:cNvSpPr>
          <p:nvPr/>
        </p:nvSpPr>
        <p:spPr bwMode="auto">
          <a:xfrm>
            <a:off x="4414838" y="336073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5" name="Oval 25"/>
          <p:cNvSpPr>
            <a:spLocks noChangeArrowheads="1"/>
          </p:cNvSpPr>
          <p:nvPr/>
        </p:nvSpPr>
        <p:spPr bwMode="auto">
          <a:xfrm>
            <a:off x="4767263" y="3940175"/>
            <a:ext cx="336550" cy="3238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6" name="Oval 26"/>
          <p:cNvSpPr>
            <a:spLocks noChangeArrowheads="1"/>
          </p:cNvSpPr>
          <p:nvPr/>
        </p:nvSpPr>
        <p:spPr bwMode="auto">
          <a:xfrm>
            <a:off x="2552700" y="3360738"/>
            <a:ext cx="336550" cy="32226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7" name="Oval 27"/>
          <p:cNvSpPr>
            <a:spLocks noChangeArrowheads="1"/>
          </p:cNvSpPr>
          <p:nvPr/>
        </p:nvSpPr>
        <p:spPr bwMode="auto">
          <a:xfrm>
            <a:off x="4951413" y="2298700"/>
            <a:ext cx="336550" cy="32226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48" name="Line 28"/>
          <p:cNvSpPr>
            <a:spLocks noChangeShapeType="1"/>
          </p:cNvSpPr>
          <p:nvPr/>
        </p:nvSpPr>
        <p:spPr bwMode="auto">
          <a:xfrm flipH="1">
            <a:off x="3794125" y="2492375"/>
            <a:ext cx="1141413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 flipH="1">
            <a:off x="2855913" y="3103563"/>
            <a:ext cx="636587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>
            <a:off x="5272088" y="2492375"/>
            <a:ext cx="117475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1" name="Line 31"/>
          <p:cNvSpPr>
            <a:spLocks noChangeShapeType="1"/>
          </p:cNvSpPr>
          <p:nvPr/>
        </p:nvSpPr>
        <p:spPr bwMode="auto">
          <a:xfrm flipH="1">
            <a:off x="2284413" y="3617913"/>
            <a:ext cx="301625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2" name="Line 32"/>
          <p:cNvSpPr>
            <a:spLocks noChangeShapeType="1"/>
          </p:cNvSpPr>
          <p:nvPr/>
        </p:nvSpPr>
        <p:spPr bwMode="auto">
          <a:xfrm flipH="1">
            <a:off x="1981200" y="4294188"/>
            <a:ext cx="134938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3" name="Line 33"/>
          <p:cNvSpPr>
            <a:spLocks noChangeShapeType="1"/>
          </p:cNvSpPr>
          <p:nvPr/>
        </p:nvSpPr>
        <p:spPr bwMode="auto">
          <a:xfrm flipH="1">
            <a:off x="1747838" y="4937125"/>
            <a:ext cx="100012" cy="258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4" name="Line 34"/>
          <p:cNvSpPr>
            <a:spLocks noChangeShapeType="1"/>
          </p:cNvSpPr>
          <p:nvPr/>
        </p:nvSpPr>
        <p:spPr bwMode="auto">
          <a:xfrm>
            <a:off x="2016125" y="4905375"/>
            <a:ext cx="13335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5" name="Line 35"/>
          <p:cNvSpPr>
            <a:spLocks noChangeShapeType="1"/>
          </p:cNvSpPr>
          <p:nvPr/>
        </p:nvSpPr>
        <p:spPr bwMode="auto">
          <a:xfrm>
            <a:off x="2284413" y="4294188"/>
            <a:ext cx="101600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6" name="Line 36"/>
          <p:cNvSpPr>
            <a:spLocks noChangeShapeType="1"/>
          </p:cNvSpPr>
          <p:nvPr/>
        </p:nvSpPr>
        <p:spPr bwMode="auto">
          <a:xfrm>
            <a:off x="2820988" y="3617913"/>
            <a:ext cx="301625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7" name="Line 37"/>
          <p:cNvSpPr>
            <a:spLocks noChangeShapeType="1"/>
          </p:cNvSpPr>
          <p:nvPr/>
        </p:nvSpPr>
        <p:spPr bwMode="auto">
          <a:xfrm flipH="1">
            <a:off x="3022600" y="4262438"/>
            <a:ext cx="134938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8" name="Line 38"/>
          <p:cNvSpPr>
            <a:spLocks noChangeShapeType="1"/>
          </p:cNvSpPr>
          <p:nvPr/>
        </p:nvSpPr>
        <p:spPr bwMode="auto">
          <a:xfrm>
            <a:off x="3290888" y="4262438"/>
            <a:ext cx="201612" cy="38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59" name="Line 39"/>
          <p:cNvSpPr>
            <a:spLocks noChangeShapeType="1"/>
          </p:cNvSpPr>
          <p:nvPr/>
        </p:nvSpPr>
        <p:spPr bwMode="auto">
          <a:xfrm>
            <a:off x="3829050" y="3071813"/>
            <a:ext cx="60325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0" name="Line 40"/>
          <p:cNvSpPr>
            <a:spLocks noChangeShapeType="1"/>
          </p:cNvSpPr>
          <p:nvPr/>
        </p:nvSpPr>
        <p:spPr bwMode="auto">
          <a:xfrm flipH="1">
            <a:off x="4298950" y="3649663"/>
            <a:ext cx="201613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1" name="Line 41"/>
          <p:cNvSpPr>
            <a:spLocks noChangeShapeType="1"/>
          </p:cNvSpPr>
          <p:nvPr/>
        </p:nvSpPr>
        <p:spPr bwMode="auto">
          <a:xfrm flipH="1">
            <a:off x="4062413" y="4262438"/>
            <a:ext cx="101600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2" name="Line 42"/>
          <p:cNvSpPr>
            <a:spLocks noChangeShapeType="1"/>
          </p:cNvSpPr>
          <p:nvPr/>
        </p:nvSpPr>
        <p:spPr bwMode="auto">
          <a:xfrm>
            <a:off x="4332288" y="4262438"/>
            <a:ext cx="168275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3" name="Line 43"/>
          <p:cNvSpPr>
            <a:spLocks noChangeShapeType="1"/>
          </p:cNvSpPr>
          <p:nvPr/>
        </p:nvSpPr>
        <p:spPr bwMode="auto">
          <a:xfrm>
            <a:off x="4667250" y="3649663"/>
            <a:ext cx="201613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4" name="Line 44"/>
          <p:cNvSpPr>
            <a:spLocks noChangeShapeType="1"/>
          </p:cNvSpPr>
          <p:nvPr/>
        </p:nvSpPr>
        <p:spPr bwMode="auto">
          <a:xfrm flipH="1">
            <a:off x="6145213" y="3103563"/>
            <a:ext cx="334962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5" name="Line 45"/>
          <p:cNvSpPr>
            <a:spLocks noChangeShapeType="1"/>
          </p:cNvSpPr>
          <p:nvPr/>
        </p:nvSpPr>
        <p:spPr bwMode="auto">
          <a:xfrm flipH="1">
            <a:off x="5808663" y="3683000"/>
            <a:ext cx="13493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6" name="Line 46"/>
          <p:cNvSpPr>
            <a:spLocks noChangeShapeType="1"/>
          </p:cNvSpPr>
          <p:nvPr/>
        </p:nvSpPr>
        <p:spPr bwMode="auto">
          <a:xfrm flipH="1">
            <a:off x="5540375" y="4294188"/>
            <a:ext cx="166688" cy="354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7" name="Line 47"/>
          <p:cNvSpPr>
            <a:spLocks noChangeShapeType="1"/>
          </p:cNvSpPr>
          <p:nvPr/>
        </p:nvSpPr>
        <p:spPr bwMode="auto">
          <a:xfrm>
            <a:off x="5842000" y="4294188"/>
            <a:ext cx="166688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8" name="Line 48"/>
          <p:cNvSpPr>
            <a:spLocks noChangeShapeType="1"/>
          </p:cNvSpPr>
          <p:nvPr/>
        </p:nvSpPr>
        <p:spPr bwMode="auto">
          <a:xfrm>
            <a:off x="6110288" y="3649663"/>
            <a:ext cx="168275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69" name="Line 49"/>
          <p:cNvSpPr>
            <a:spLocks noChangeShapeType="1"/>
          </p:cNvSpPr>
          <p:nvPr/>
        </p:nvSpPr>
        <p:spPr bwMode="auto">
          <a:xfrm>
            <a:off x="6748463" y="3071813"/>
            <a:ext cx="268287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70" name="Line 50"/>
          <p:cNvSpPr>
            <a:spLocks noChangeShapeType="1"/>
          </p:cNvSpPr>
          <p:nvPr/>
        </p:nvSpPr>
        <p:spPr bwMode="auto">
          <a:xfrm flipH="1">
            <a:off x="6916738" y="3649663"/>
            <a:ext cx="13335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71" name="Line 51"/>
          <p:cNvSpPr>
            <a:spLocks noChangeShapeType="1"/>
          </p:cNvSpPr>
          <p:nvPr/>
        </p:nvSpPr>
        <p:spPr bwMode="auto">
          <a:xfrm>
            <a:off x="7251700" y="3649663"/>
            <a:ext cx="134938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72" name="Text Box 52"/>
          <p:cNvSpPr txBox="1">
            <a:spLocks noChangeArrowheads="1"/>
          </p:cNvSpPr>
          <p:nvPr/>
        </p:nvSpPr>
        <p:spPr bwMode="auto">
          <a:xfrm>
            <a:off x="5908675" y="4616450"/>
            <a:ext cx="40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5173" name="Text Box 53"/>
          <p:cNvSpPr txBox="1">
            <a:spLocks noChangeArrowheads="1"/>
          </p:cNvSpPr>
          <p:nvPr/>
        </p:nvSpPr>
        <p:spPr bwMode="auto">
          <a:xfrm>
            <a:off x="7285038" y="3973513"/>
            <a:ext cx="40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5174" name="Text Box 54"/>
          <p:cNvSpPr txBox="1">
            <a:spLocks noChangeArrowheads="1"/>
          </p:cNvSpPr>
          <p:nvPr/>
        </p:nvSpPr>
        <p:spPr bwMode="auto">
          <a:xfrm>
            <a:off x="4465638" y="4616450"/>
            <a:ext cx="40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5175" name="Text Box 55"/>
          <p:cNvSpPr txBox="1">
            <a:spLocks noChangeArrowheads="1"/>
          </p:cNvSpPr>
          <p:nvPr/>
        </p:nvSpPr>
        <p:spPr bwMode="auto">
          <a:xfrm>
            <a:off x="3392488" y="4616450"/>
            <a:ext cx="401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5176" name="Text Box 56"/>
          <p:cNvSpPr txBox="1">
            <a:spLocks noChangeArrowheads="1"/>
          </p:cNvSpPr>
          <p:nvPr/>
        </p:nvSpPr>
        <p:spPr bwMode="auto">
          <a:xfrm>
            <a:off x="2049463" y="5195888"/>
            <a:ext cx="401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</a:t>
            </a:r>
          </a:p>
        </p:txBody>
      </p:sp>
      <p:sp>
        <p:nvSpPr>
          <p:cNvPr id="5177" name="Text Box 57"/>
          <p:cNvSpPr txBox="1">
            <a:spLocks noChangeArrowheads="1"/>
          </p:cNvSpPr>
          <p:nvPr/>
        </p:nvSpPr>
        <p:spPr bwMode="auto">
          <a:xfrm>
            <a:off x="4835525" y="3941763"/>
            <a:ext cx="401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78" name="Text Box 58"/>
          <p:cNvSpPr txBox="1">
            <a:spLocks noChangeArrowheads="1"/>
          </p:cNvSpPr>
          <p:nvPr/>
        </p:nvSpPr>
        <p:spPr bwMode="auto">
          <a:xfrm>
            <a:off x="6211888" y="3973513"/>
            <a:ext cx="40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79" name="Text Box 59"/>
          <p:cNvSpPr txBox="1">
            <a:spLocks noChangeArrowheads="1"/>
          </p:cNvSpPr>
          <p:nvPr/>
        </p:nvSpPr>
        <p:spPr bwMode="auto">
          <a:xfrm>
            <a:off x="6781800" y="3973513"/>
            <a:ext cx="4016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5372100" y="4616450"/>
            <a:ext cx="40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1" name="Text Box 61"/>
          <p:cNvSpPr txBox="1">
            <a:spLocks noChangeArrowheads="1"/>
          </p:cNvSpPr>
          <p:nvPr/>
        </p:nvSpPr>
        <p:spPr bwMode="auto">
          <a:xfrm>
            <a:off x="3929063" y="4616450"/>
            <a:ext cx="40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2" name="Text Box 62"/>
          <p:cNvSpPr txBox="1">
            <a:spLocks noChangeArrowheads="1"/>
          </p:cNvSpPr>
          <p:nvPr/>
        </p:nvSpPr>
        <p:spPr bwMode="auto">
          <a:xfrm>
            <a:off x="2855913" y="4616450"/>
            <a:ext cx="401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3" name="Text Box 63"/>
          <p:cNvSpPr txBox="1">
            <a:spLocks noChangeArrowheads="1"/>
          </p:cNvSpPr>
          <p:nvPr/>
        </p:nvSpPr>
        <p:spPr bwMode="auto">
          <a:xfrm>
            <a:off x="2309813" y="457358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4" name="Text Box 64"/>
          <p:cNvSpPr txBox="1">
            <a:spLocks noChangeArrowheads="1"/>
          </p:cNvSpPr>
          <p:nvPr/>
        </p:nvSpPr>
        <p:spPr bwMode="auto">
          <a:xfrm>
            <a:off x="1536700" y="5180013"/>
            <a:ext cx="401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</a:p>
        </p:txBody>
      </p:sp>
      <p:sp>
        <p:nvSpPr>
          <p:cNvPr id="5185" name="Text Box 65"/>
          <p:cNvSpPr txBox="1">
            <a:spLocks noChangeArrowheads="1"/>
          </p:cNvSpPr>
          <p:nvPr/>
        </p:nvSpPr>
        <p:spPr bwMode="auto">
          <a:xfrm>
            <a:off x="7016750" y="336073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</a:p>
        </p:txBody>
      </p:sp>
      <p:sp>
        <p:nvSpPr>
          <p:cNvPr id="5186" name="Text Box 66"/>
          <p:cNvSpPr txBox="1">
            <a:spLocks noChangeArrowheads="1"/>
          </p:cNvSpPr>
          <p:nvPr/>
        </p:nvSpPr>
        <p:spPr bwMode="auto">
          <a:xfrm>
            <a:off x="5641975" y="3973513"/>
            <a:ext cx="4016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</a:p>
        </p:txBody>
      </p:sp>
      <p:sp>
        <p:nvSpPr>
          <p:cNvPr id="5187" name="Text Box 67"/>
          <p:cNvSpPr txBox="1">
            <a:spLocks noChangeArrowheads="1"/>
          </p:cNvSpPr>
          <p:nvPr/>
        </p:nvSpPr>
        <p:spPr bwMode="auto">
          <a:xfrm>
            <a:off x="4130675" y="3973513"/>
            <a:ext cx="40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</a:p>
        </p:txBody>
      </p:sp>
      <p:sp>
        <p:nvSpPr>
          <p:cNvPr id="5188" name="Text Box 68"/>
          <p:cNvSpPr txBox="1">
            <a:spLocks noChangeArrowheads="1"/>
          </p:cNvSpPr>
          <p:nvPr/>
        </p:nvSpPr>
        <p:spPr bwMode="auto">
          <a:xfrm>
            <a:off x="3122613" y="3973513"/>
            <a:ext cx="40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1814513" y="4616450"/>
            <a:ext cx="40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6480175" y="2846388"/>
            <a:ext cx="401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</a:p>
        </p:txBody>
      </p:sp>
      <p:sp>
        <p:nvSpPr>
          <p:cNvPr id="5191" name="Text Box 71"/>
          <p:cNvSpPr txBox="1">
            <a:spLocks noChangeArrowheads="1"/>
          </p:cNvSpPr>
          <p:nvPr/>
        </p:nvSpPr>
        <p:spPr bwMode="auto">
          <a:xfrm>
            <a:off x="5908675" y="336073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3</a:t>
            </a:r>
          </a:p>
        </p:txBody>
      </p:sp>
      <p:sp>
        <p:nvSpPr>
          <p:cNvPr id="5192" name="Text Box 72"/>
          <p:cNvSpPr txBox="1">
            <a:spLocks noChangeArrowheads="1"/>
          </p:cNvSpPr>
          <p:nvPr/>
        </p:nvSpPr>
        <p:spPr bwMode="auto">
          <a:xfrm>
            <a:off x="4465638" y="336073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3</a:t>
            </a:r>
          </a:p>
        </p:txBody>
      </p:sp>
      <p:sp>
        <p:nvSpPr>
          <p:cNvPr id="5193" name="Text Box 73"/>
          <p:cNvSpPr txBox="1">
            <a:spLocks noChangeArrowheads="1"/>
          </p:cNvSpPr>
          <p:nvPr/>
        </p:nvSpPr>
        <p:spPr bwMode="auto">
          <a:xfrm>
            <a:off x="2116138" y="3973513"/>
            <a:ext cx="40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3</a:t>
            </a:r>
          </a:p>
        </p:txBody>
      </p:sp>
      <p:sp>
        <p:nvSpPr>
          <p:cNvPr id="5194" name="Text Box 74"/>
          <p:cNvSpPr txBox="1">
            <a:spLocks noChangeArrowheads="1"/>
          </p:cNvSpPr>
          <p:nvPr/>
        </p:nvSpPr>
        <p:spPr bwMode="auto">
          <a:xfrm>
            <a:off x="5003800" y="2298700"/>
            <a:ext cx="401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6</a:t>
            </a:r>
          </a:p>
        </p:txBody>
      </p:sp>
      <p:sp>
        <p:nvSpPr>
          <p:cNvPr id="5195" name="Text Box 75"/>
          <p:cNvSpPr txBox="1">
            <a:spLocks noChangeArrowheads="1"/>
          </p:cNvSpPr>
          <p:nvPr/>
        </p:nvSpPr>
        <p:spPr bwMode="auto">
          <a:xfrm>
            <a:off x="3559175" y="284638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5</a:t>
            </a:r>
          </a:p>
        </p:txBody>
      </p:sp>
      <p:sp>
        <p:nvSpPr>
          <p:cNvPr id="5196" name="Text Box 76"/>
          <p:cNvSpPr txBox="1">
            <a:spLocks noChangeArrowheads="1"/>
          </p:cNvSpPr>
          <p:nvPr/>
        </p:nvSpPr>
        <p:spPr bwMode="auto">
          <a:xfrm>
            <a:off x="2619375" y="3360738"/>
            <a:ext cx="403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</a:p>
        </p:txBody>
      </p:sp>
      <p:sp>
        <p:nvSpPr>
          <p:cNvPr id="5197" name="Text Box 78"/>
          <p:cNvSpPr txBox="1">
            <a:spLocks noChangeArrowheads="1"/>
          </p:cNvSpPr>
          <p:nvPr/>
        </p:nvSpPr>
        <p:spPr bwMode="auto">
          <a:xfrm>
            <a:off x="4970463" y="3683000"/>
            <a:ext cx="512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5198" name="Text Box 79"/>
          <p:cNvSpPr txBox="1">
            <a:spLocks noChangeArrowheads="1"/>
          </p:cNvSpPr>
          <p:nvPr/>
        </p:nvSpPr>
        <p:spPr bwMode="auto">
          <a:xfrm>
            <a:off x="3862388" y="3714750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5199" name="Text Box 80"/>
          <p:cNvSpPr txBox="1">
            <a:spLocks noChangeArrowheads="1"/>
          </p:cNvSpPr>
          <p:nvPr/>
        </p:nvSpPr>
        <p:spPr bwMode="auto">
          <a:xfrm>
            <a:off x="3492500" y="4875213"/>
            <a:ext cx="550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200" name="Text Box 81"/>
          <p:cNvSpPr txBox="1">
            <a:spLocks noChangeArrowheads="1"/>
          </p:cNvSpPr>
          <p:nvPr/>
        </p:nvSpPr>
        <p:spPr bwMode="auto">
          <a:xfrm>
            <a:off x="2787650" y="4906963"/>
            <a:ext cx="534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201" name="Text Box 82"/>
          <p:cNvSpPr txBox="1">
            <a:spLocks noChangeArrowheads="1"/>
          </p:cNvSpPr>
          <p:nvPr/>
        </p:nvSpPr>
        <p:spPr bwMode="auto">
          <a:xfrm>
            <a:off x="3324225" y="3811588"/>
            <a:ext cx="268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5202" name="Text Box 83"/>
          <p:cNvSpPr txBox="1">
            <a:spLocks noChangeArrowheads="1"/>
          </p:cNvSpPr>
          <p:nvPr/>
        </p:nvSpPr>
        <p:spPr bwMode="auto">
          <a:xfrm>
            <a:off x="2486025" y="4391025"/>
            <a:ext cx="268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5203" name="Text Box 84"/>
          <p:cNvSpPr txBox="1">
            <a:spLocks noChangeArrowheads="1"/>
          </p:cNvSpPr>
          <p:nvPr/>
        </p:nvSpPr>
        <p:spPr bwMode="auto">
          <a:xfrm>
            <a:off x="4667250" y="323215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5204" name="Text Box 85"/>
          <p:cNvSpPr txBox="1">
            <a:spLocks noChangeArrowheads="1"/>
          </p:cNvSpPr>
          <p:nvPr/>
        </p:nvSpPr>
        <p:spPr bwMode="auto">
          <a:xfrm>
            <a:off x="2486025" y="3136900"/>
            <a:ext cx="268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205" name="Text Box 86"/>
          <p:cNvSpPr txBox="1">
            <a:spLocks noChangeArrowheads="1"/>
          </p:cNvSpPr>
          <p:nvPr/>
        </p:nvSpPr>
        <p:spPr bwMode="auto">
          <a:xfrm>
            <a:off x="1881188" y="3811588"/>
            <a:ext cx="26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206" name="Text Box 87"/>
          <p:cNvSpPr txBox="1">
            <a:spLocks noChangeArrowheads="1"/>
          </p:cNvSpPr>
          <p:nvPr/>
        </p:nvSpPr>
        <p:spPr bwMode="auto">
          <a:xfrm>
            <a:off x="1579563" y="4424363"/>
            <a:ext cx="26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207" name="Text Box 88"/>
          <p:cNvSpPr txBox="1">
            <a:spLocks noChangeArrowheads="1"/>
          </p:cNvSpPr>
          <p:nvPr/>
        </p:nvSpPr>
        <p:spPr bwMode="auto">
          <a:xfrm>
            <a:off x="1377950" y="5002213"/>
            <a:ext cx="268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208" name="Text Box 89"/>
          <p:cNvSpPr txBox="1">
            <a:spLocks noChangeArrowheads="1"/>
          </p:cNvSpPr>
          <p:nvPr/>
        </p:nvSpPr>
        <p:spPr bwMode="auto">
          <a:xfrm>
            <a:off x="2317750" y="5132388"/>
            <a:ext cx="268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209" name="Text Box 90"/>
          <p:cNvSpPr txBox="1">
            <a:spLocks noChangeArrowheads="1"/>
          </p:cNvSpPr>
          <p:nvPr/>
        </p:nvSpPr>
        <p:spPr bwMode="auto">
          <a:xfrm>
            <a:off x="4097338" y="4841875"/>
            <a:ext cx="569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5210" name="Text Box 91"/>
          <p:cNvSpPr txBox="1">
            <a:spLocks noChangeArrowheads="1"/>
          </p:cNvSpPr>
          <p:nvPr/>
        </p:nvSpPr>
        <p:spPr bwMode="auto">
          <a:xfrm>
            <a:off x="4700588" y="4456113"/>
            <a:ext cx="5667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5211" name="Text Box 92"/>
          <p:cNvSpPr txBox="1">
            <a:spLocks noChangeArrowheads="1"/>
          </p:cNvSpPr>
          <p:nvPr/>
        </p:nvSpPr>
        <p:spPr bwMode="auto">
          <a:xfrm>
            <a:off x="6176963" y="4519613"/>
            <a:ext cx="53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5212" name="Text Box 93"/>
          <p:cNvSpPr txBox="1">
            <a:spLocks noChangeArrowheads="1"/>
          </p:cNvSpPr>
          <p:nvPr/>
        </p:nvSpPr>
        <p:spPr bwMode="auto">
          <a:xfrm>
            <a:off x="3392488" y="2589213"/>
            <a:ext cx="26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13" name="Text Box 94"/>
          <p:cNvSpPr txBox="1">
            <a:spLocks noChangeArrowheads="1"/>
          </p:cNvSpPr>
          <p:nvPr/>
        </p:nvSpPr>
        <p:spPr bwMode="auto">
          <a:xfrm>
            <a:off x="4767263" y="2041525"/>
            <a:ext cx="26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14" name="Text Box 95"/>
          <p:cNvSpPr txBox="1">
            <a:spLocks noChangeArrowheads="1"/>
          </p:cNvSpPr>
          <p:nvPr/>
        </p:nvSpPr>
        <p:spPr bwMode="auto">
          <a:xfrm>
            <a:off x="5338763" y="3746500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5215" name="Text Box 96"/>
          <p:cNvSpPr txBox="1">
            <a:spLocks noChangeArrowheads="1"/>
          </p:cNvSpPr>
          <p:nvPr/>
        </p:nvSpPr>
        <p:spPr bwMode="auto">
          <a:xfrm>
            <a:off x="5607050" y="3168650"/>
            <a:ext cx="523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5216" name="Text Box 97"/>
          <p:cNvSpPr txBox="1">
            <a:spLocks noChangeArrowheads="1"/>
          </p:cNvSpPr>
          <p:nvPr/>
        </p:nvSpPr>
        <p:spPr bwMode="auto">
          <a:xfrm>
            <a:off x="6680200" y="2686050"/>
            <a:ext cx="458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5217" name="Text Box 98"/>
          <p:cNvSpPr txBox="1">
            <a:spLocks noChangeArrowheads="1"/>
          </p:cNvSpPr>
          <p:nvPr/>
        </p:nvSpPr>
        <p:spPr bwMode="auto">
          <a:xfrm>
            <a:off x="7251700" y="4230688"/>
            <a:ext cx="642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5218" name="Text Box 99"/>
          <p:cNvSpPr txBox="1">
            <a:spLocks noChangeArrowheads="1"/>
          </p:cNvSpPr>
          <p:nvPr/>
        </p:nvSpPr>
        <p:spPr bwMode="auto">
          <a:xfrm>
            <a:off x="7185025" y="3136900"/>
            <a:ext cx="709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5219" name="Text Box 100"/>
          <p:cNvSpPr txBox="1">
            <a:spLocks noChangeArrowheads="1"/>
          </p:cNvSpPr>
          <p:nvPr/>
        </p:nvSpPr>
        <p:spPr bwMode="auto">
          <a:xfrm>
            <a:off x="6546850" y="4230688"/>
            <a:ext cx="592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5220" name="Text Box 101"/>
          <p:cNvSpPr txBox="1">
            <a:spLocks noChangeArrowheads="1"/>
          </p:cNvSpPr>
          <p:nvPr/>
        </p:nvSpPr>
        <p:spPr bwMode="auto">
          <a:xfrm>
            <a:off x="6311900" y="3714750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5221" name="Text Box 102"/>
          <p:cNvSpPr txBox="1">
            <a:spLocks noChangeArrowheads="1"/>
          </p:cNvSpPr>
          <p:nvPr/>
        </p:nvSpPr>
        <p:spPr bwMode="auto">
          <a:xfrm>
            <a:off x="5103813" y="4391025"/>
            <a:ext cx="523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222" name="Text Box 109"/>
          <p:cNvSpPr txBox="1">
            <a:spLocks noChangeArrowheads="1"/>
          </p:cNvSpPr>
          <p:nvPr/>
        </p:nvSpPr>
        <p:spPr bwMode="auto">
          <a:xfrm>
            <a:off x="476250" y="1285875"/>
            <a:ext cx="45275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计算第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Fibonacci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数其实可以在线性时间内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以加法次数计量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722" name="Text Box 114"/>
          <p:cNvSpPr txBox="1">
            <a:spLocks noChangeArrowheads="1"/>
          </p:cNvSpPr>
          <p:nvPr/>
        </p:nvSpPr>
        <p:spPr bwMode="auto">
          <a:xfrm>
            <a:off x="5092607" y="5114925"/>
            <a:ext cx="34512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但如果采用递归，递归调用的次数是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850" y="1010377"/>
            <a:ext cx="3756725" cy="9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6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nimBg="1"/>
      <p:bldP spid="5124" grpId="0" animBg="1"/>
      <p:bldP spid="5125" grpId="0" animBg="1"/>
      <p:bldP spid="5126" grpId="0" animBg="1"/>
      <p:bldP spid="5127" grpId="0" animBg="1"/>
      <p:bldP spid="5128" grpId="0" animBg="1"/>
      <p:bldP spid="5129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5137" grpId="0" animBg="1"/>
      <p:bldP spid="5138" grpId="0" animBg="1"/>
      <p:bldP spid="5139" grpId="0" animBg="1"/>
      <p:bldP spid="5140" grpId="0" animBg="1"/>
      <p:bldP spid="5141" grpId="0" animBg="1"/>
      <p:bldP spid="5142" grpId="0" animBg="1"/>
      <p:bldP spid="5143" grpId="0" animBg="1"/>
      <p:bldP spid="5144" grpId="0" animBg="1"/>
      <p:bldP spid="5145" grpId="0" animBg="1"/>
      <p:bldP spid="5146" grpId="0" animBg="1"/>
      <p:bldP spid="5147" grpId="0" animBg="1"/>
      <p:bldP spid="5148" grpId="0" animBg="1"/>
      <p:bldP spid="5149" grpId="0" animBg="1"/>
      <p:bldP spid="5150" grpId="0" animBg="1"/>
      <p:bldP spid="5151" grpId="0" animBg="1"/>
      <p:bldP spid="5152" grpId="0" animBg="1"/>
      <p:bldP spid="5153" grpId="0" animBg="1"/>
      <p:bldP spid="5154" grpId="0" animBg="1"/>
      <p:bldP spid="5155" grpId="0" animBg="1"/>
      <p:bldP spid="5156" grpId="0" animBg="1"/>
      <p:bldP spid="5157" grpId="0" animBg="1"/>
      <p:bldP spid="5158" grpId="0" animBg="1"/>
      <p:bldP spid="5159" grpId="0" animBg="1"/>
      <p:bldP spid="5160" grpId="0" animBg="1"/>
      <p:bldP spid="5161" grpId="0" animBg="1"/>
      <p:bldP spid="5162" grpId="0" animBg="1"/>
      <p:bldP spid="5163" grpId="0" animBg="1"/>
      <p:bldP spid="5164" grpId="0" animBg="1"/>
      <p:bldP spid="5165" grpId="0" animBg="1"/>
      <p:bldP spid="5166" grpId="0" animBg="1"/>
      <p:bldP spid="5167" grpId="0" animBg="1"/>
      <p:bldP spid="5168" grpId="0" animBg="1"/>
      <p:bldP spid="5169" grpId="0" animBg="1"/>
      <p:bldP spid="5170" grpId="0" animBg="1"/>
      <p:bldP spid="5171" grpId="0" animBg="1"/>
      <p:bldP spid="5172" grpId="0"/>
      <p:bldP spid="5173" grpId="0"/>
      <p:bldP spid="5174" grpId="0"/>
      <p:bldP spid="5175" grpId="0"/>
      <p:bldP spid="5176" grpId="0"/>
      <p:bldP spid="5177" grpId="0"/>
      <p:bldP spid="5178" grpId="0"/>
      <p:bldP spid="5179" grpId="0"/>
      <p:bldP spid="5180" grpId="0"/>
      <p:bldP spid="5181" grpId="0"/>
      <p:bldP spid="5182" grpId="0"/>
      <p:bldP spid="5183" grpId="0"/>
      <p:bldP spid="5184" grpId="0"/>
      <p:bldP spid="5185" grpId="0"/>
      <p:bldP spid="5186" grpId="0"/>
      <p:bldP spid="5187" grpId="0"/>
      <p:bldP spid="5188" grpId="0"/>
      <p:bldP spid="5189" grpId="0"/>
      <p:bldP spid="5190" grpId="0"/>
      <p:bldP spid="5191" grpId="0"/>
      <p:bldP spid="5192" grpId="0"/>
      <p:bldP spid="5193" grpId="0"/>
      <p:bldP spid="5194" grpId="0"/>
      <p:bldP spid="5195" grpId="0"/>
      <p:bldP spid="5196" grpId="0"/>
      <p:bldP spid="5197" grpId="0"/>
      <p:bldP spid="5198" grpId="0"/>
      <p:bldP spid="5199" grpId="0"/>
      <p:bldP spid="5200" grpId="0"/>
      <p:bldP spid="5201" grpId="0"/>
      <p:bldP spid="5202" grpId="0"/>
      <p:bldP spid="5203" grpId="0"/>
      <p:bldP spid="5204" grpId="0"/>
      <p:bldP spid="5205" grpId="0"/>
      <p:bldP spid="5206" grpId="0"/>
      <p:bldP spid="5207" grpId="0"/>
      <p:bldP spid="5208" grpId="0"/>
      <p:bldP spid="5209" grpId="0"/>
      <p:bldP spid="5210" grpId="0"/>
      <p:bldP spid="5211" grpId="0"/>
      <p:bldP spid="5212" grpId="0"/>
      <p:bldP spid="5213" grpId="0"/>
      <p:bldP spid="5214" grpId="0"/>
      <p:bldP spid="5215" grpId="0"/>
      <p:bldP spid="5216" grpId="0"/>
      <p:bldP spid="5217" grpId="0"/>
      <p:bldP spid="5218" grpId="0"/>
      <p:bldP spid="5219" grpId="0"/>
      <p:bldP spid="5220" grpId="0"/>
      <p:bldP spid="5221" grpId="0"/>
      <p:bldP spid="5222" grpId="0"/>
      <p:bldP spid="687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1834" y="620688"/>
            <a:ext cx="8064896" cy="24622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>
              <a:defRPr/>
            </a:pPr>
            <a:r>
              <a:rPr lang="zh-CN" altLang="en-US" sz="4800" b="1" dirty="0" smtClean="0">
                <a:ln/>
                <a:solidFill>
                  <a:schemeClr val="accent3"/>
                </a:solidFill>
              </a:rPr>
              <a:t>问题</a:t>
            </a:r>
            <a:r>
              <a:rPr lang="en-US" altLang="zh-CN" sz="4800" b="1" dirty="0" smtClean="0">
                <a:ln/>
                <a:solidFill>
                  <a:schemeClr val="accent3"/>
                </a:solidFill>
              </a:rPr>
              <a:t>2:</a:t>
            </a:r>
            <a:endParaRPr lang="en-US" altLang="zh-CN" sz="4800" b="1" dirty="0">
              <a:ln/>
              <a:solidFill>
                <a:schemeClr val="accent3"/>
              </a:solidFill>
            </a:endParaRPr>
          </a:p>
          <a:p>
            <a:pPr lvl="0">
              <a:spcBef>
                <a:spcPts val="1200"/>
              </a:spcBef>
              <a:defRPr/>
            </a:pPr>
            <a:r>
              <a:rPr lang="zh-CN" altLang="en-US" sz="4800" b="1" dirty="0" smtClean="0">
                <a:ln/>
                <a:solidFill>
                  <a:schemeClr val="accent3"/>
                </a:solidFill>
              </a:rPr>
              <a:t>为什么上面的例子采用递归代价高昂</a:t>
            </a:r>
            <a:r>
              <a:rPr lang="en-US" altLang="zh-CN" sz="4800" b="1" dirty="0" smtClean="0">
                <a:ln/>
                <a:solidFill>
                  <a:schemeClr val="accent3"/>
                </a:solidFill>
              </a:rPr>
              <a:t>?</a:t>
            </a:r>
            <a:endParaRPr lang="en-US" altLang="zh-CN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Text Box 114"/>
          <p:cNvSpPr txBox="1">
            <a:spLocks noChangeArrowheads="1"/>
          </p:cNvSpPr>
          <p:nvPr/>
        </p:nvSpPr>
        <p:spPr bwMode="auto">
          <a:xfrm>
            <a:off x="4708253" y="2708920"/>
            <a:ext cx="39552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递归引入了大量的重复计算！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78" y="3769474"/>
            <a:ext cx="4968552" cy="2803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3078" y="4077072"/>
            <a:ext cx="24593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zh-CN" altLang="en-US" sz="4000" b="1" dirty="0" smtClean="0">
                <a:ln/>
                <a:solidFill>
                  <a:srgbClr val="C00000"/>
                </a:solidFill>
              </a:rPr>
              <a:t>怎么解决</a:t>
            </a:r>
            <a:r>
              <a:rPr lang="en-US" altLang="zh-CN" sz="4000" b="1" dirty="0" smtClean="0">
                <a:ln/>
                <a:solidFill>
                  <a:srgbClr val="C00000"/>
                </a:solidFill>
              </a:rPr>
              <a:t>?</a:t>
            </a:r>
            <a:endParaRPr lang="en-US" altLang="zh-CN" sz="4000" b="1" dirty="0">
              <a:ln/>
              <a:solidFill>
                <a:srgbClr val="C00000"/>
              </a:solidFill>
            </a:endParaRPr>
          </a:p>
        </p:txBody>
      </p:sp>
      <p:sp>
        <p:nvSpPr>
          <p:cNvPr id="9" name="Text Box 114"/>
          <p:cNvSpPr txBox="1">
            <a:spLocks noChangeArrowheads="1"/>
          </p:cNvSpPr>
          <p:nvPr/>
        </p:nvSpPr>
        <p:spPr bwMode="auto">
          <a:xfrm>
            <a:off x="323528" y="5124960"/>
            <a:ext cx="31184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把算过的结果存下来，以后直接用！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4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11" y="1340768"/>
            <a:ext cx="8610171" cy="122413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Rod Cutting Problem</a:t>
            </a:r>
            <a:endParaRPr lang="zh-CN" altLang="en-US" dirty="0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0825" y="2997199"/>
            <a:ext cx="1584245" cy="7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一个样本输入及其解：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82" y="3074117"/>
            <a:ext cx="6912768" cy="7477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293096"/>
            <a:ext cx="3816424" cy="12285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66" y="4293096"/>
            <a:ext cx="4935338" cy="12288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690915" y="5847976"/>
            <a:ext cx="3940665" cy="523220"/>
            <a:chOff x="1568065" y="5871405"/>
            <a:chExt cx="3940665" cy="523220"/>
          </a:xfrm>
        </p:grpSpPr>
        <p:sp>
          <p:nvSpPr>
            <p:cNvPr id="15" name="圆柱形 14"/>
            <p:cNvSpPr/>
            <p:nvPr/>
          </p:nvSpPr>
          <p:spPr>
            <a:xfrm rot="5400000">
              <a:off x="2853444" y="5645711"/>
              <a:ext cx="468903" cy="92029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柱形 15"/>
            <p:cNvSpPr/>
            <p:nvPr/>
          </p:nvSpPr>
          <p:spPr>
            <a:xfrm rot="5400000">
              <a:off x="3645567" y="5645712"/>
              <a:ext cx="468903" cy="92029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柱形 16"/>
            <p:cNvSpPr/>
            <p:nvPr/>
          </p:nvSpPr>
          <p:spPr>
            <a:xfrm rot="5400000">
              <a:off x="4625911" y="5457492"/>
              <a:ext cx="468903" cy="129673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68065" y="5871405"/>
              <a:ext cx="791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r</a:t>
              </a:r>
              <a:r>
                <a:rPr lang="en-US" altLang="zh-CN" sz="2800" baseline="-25000" dirty="0" smtClean="0"/>
                <a:t>7</a:t>
              </a:r>
              <a:r>
                <a:rPr lang="en-US" altLang="zh-CN" sz="2800" dirty="0" smtClean="0"/>
                <a:t>: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65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836712"/>
            <a:ext cx="80648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3: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1200"/>
              </a:spcBef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你能否说说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rod cutting</a:t>
            </a: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问题与排序问题有什么不同？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Box 114"/>
          <p:cNvSpPr txBox="1">
            <a:spLocks noChangeArrowheads="1"/>
          </p:cNvSpPr>
          <p:nvPr/>
        </p:nvSpPr>
        <p:spPr bwMode="auto">
          <a:xfrm>
            <a:off x="4572000" y="3861048"/>
            <a:ext cx="39552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优化问题：可行解与最优解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1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1732</TotalTime>
  <Words>1187</Words>
  <Application>Microsoft Office PowerPoint</Application>
  <PresentationFormat>全屏显示(4:3)</PresentationFormat>
  <Paragraphs>196</Paragraphs>
  <Slides>30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等线</vt:lpstr>
      <vt:lpstr>黑体</vt:lpstr>
      <vt:lpstr>华文行楷</vt:lpstr>
      <vt:lpstr>华文新魏</vt:lpstr>
      <vt:lpstr>楷体</vt:lpstr>
      <vt:lpstr>宋体</vt:lpstr>
      <vt:lpstr>微软雅黑</vt:lpstr>
      <vt:lpstr>Arial</vt:lpstr>
      <vt:lpstr>Cambria Math</vt:lpstr>
      <vt:lpstr>Lucida Sans Unicode</vt:lpstr>
      <vt:lpstr>Symbol</vt:lpstr>
      <vt:lpstr>Times New Roman</vt:lpstr>
      <vt:lpstr>Verdana</vt:lpstr>
      <vt:lpstr>Wingdings</vt:lpstr>
      <vt:lpstr>Wingdings 2</vt:lpstr>
      <vt:lpstr>Wingdings 3</vt:lpstr>
      <vt:lpstr>Default Theme</vt:lpstr>
      <vt:lpstr>公式</vt:lpstr>
      <vt:lpstr>算法设计与分析 动态规划</vt:lpstr>
      <vt:lpstr>教材与参考用书</vt:lpstr>
      <vt:lpstr>PowerPoint 演示文稿</vt:lpstr>
      <vt:lpstr>新手vs专家解题区别</vt:lpstr>
      <vt:lpstr>Fibonacci数的计算</vt:lpstr>
      <vt:lpstr>递归代价高昂</vt:lpstr>
      <vt:lpstr>PowerPoint 演示文稿</vt:lpstr>
      <vt:lpstr>Rod Cutting Problem</vt:lpstr>
      <vt:lpstr>PowerPoint 演示文稿</vt:lpstr>
      <vt:lpstr>PowerPoint 演示文稿</vt:lpstr>
      <vt:lpstr>从试一试开始</vt:lpstr>
      <vt:lpstr>最优子结构</vt:lpstr>
      <vt:lpstr>递归的解法</vt:lpstr>
      <vt:lpstr>递归的解法</vt:lpstr>
      <vt:lpstr>PowerPoint 演示文稿</vt:lpstr>
      <vt:lpstr>动态规划算法</vt:lpstr>
      <vt:lpstr>PowerPoint 演示文稿</vt:lpstr>
      <vt:lpstr>最优值和最优解</vt:lpstr>
      <vt:lpstr>PowerPoint 演示文稿</vt:lpstr>
      <vt:lpstr>递归算法vs动态规划算法</vt:lpstr>
      <vt:lpstr>矩阵连乘问题</vt:lpstr>
      <vt:lpstr>矩阵乘法的代价</vt:lpstr>
      <vt:lpstr>同样地，先看看解空间</vt:lpstr>
      <vt:lpstr>PowerPoint 演示文稿</vt:lpstr>
      <vt:lpstr>最优值的递归表示</vt:lpstr>
      <vt:lpstr>PowerPoint 演示文稿</vt:lpstr>
      <vt:lpstr>PowerPoint 演示文稿</vt:lpstr>
      <vt:lpstr>动态规划算法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计算机问题求解 II</dc:title>
  <dc:creator>ChenDaoxu</dc:creator>
  <cp:lastModifiedBy>TB</cp:lastModifiedBy>
  <cp:revision>142</cp:revision>
  <dcterms:created xsi:type="dcterms:W3CDTF">2017-02-17T03:54:07Z</dcterms:created>
  <dcterms:modified xsi:type="dcterms:W3CDTF">2021-09-26T06:03:48Z</dcterms:modified>
</cp:coreProperties>
</file>